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entation.xml" ContentType="application/vnd.openxmlformats-officedocument.presentationml.presentation.main+xml"/>
  <Override PartName="/ppt/slides/slide14.xml" ContentType="application/vnd.openxmlformats-officedocument.presentationml.slide+xml"/>
  <Override PartName="/ppt/slides/slide15.xml" ContentType="application/vnd.openxmlformats-officedocument.presentationml.slide+xml"/>
  <Override PartName="/ppt/diagrams/data1.xml" ContentType="application/vnd.openxmlformats-officedocument.drawingml.diagramData+xml"/>
  <Override PartName="/ppt/slides/slide13.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6.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tags/tag1.xml" ContentType="application/vnd.openxmlformats-officedocument.presentationml.tags+xml"/>
  <Override PartName="/ppt/tags/tag2.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4" r:id="rId2"/>
    <p:sldMasterId id="2147483700" r:id="rId3"/>
    <p:sldMasterId id="2147483715" r:id="rId4"/>
  </p:sldMasterIdLst>
  <p:notesMasterIdLst>
    <p:notesMasterId r:id="rId20"/>
  </p:notesMasterIdLst>
  <p:sldIdLst>
    <p:sldId id="1801" r:id="rId5"/>
    <p:sldId id="671" r:id="rId6"/>
    <p:sldId id="2147468375" r:id="rId7"/>
    <p:sldId id="2147468648" r:id="rId8"/>
    <p:sldId id="2147468378" r:id="rId9"/>
    <p:sldId id="2147468649" r:id="rId10"/>
    <p:sldId id="2147138498" r:id="rId11"/>
    <p:sldId id="273" r:id="rId12"/>
    <p:sldId id="2147468624" r:id="rId13"/>
    <p:sldId id="2147468345" r:id="rId14"/>
    <p:sldId id="2147468362" r:id="rId15"/>
    <p:sldId id="2147468376" r:id="rId16"/>
    <p:sldId id="2147482715" r:id="rId17"/>
    <p:sldId id="2146848622" r:id="rId18"/>
    <p:sldId id="214746833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DAEA"/>
    <a:srgbClr val="5797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B344AD-ECD0-4540-B342-7672F6FFB517}" v="12" dt="2022-05-17T10:15:58.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4660"/>
  </p:normalViewPr>
  <p:slideViewPr>
    <p:cSldViewPr snapToGrid="0">
      <p:cViewPr varScale="1">
        <p:scale>
          <a:sx n="61" d="100"/>
          <a:sy n="61" d="100"/>
        </p:scale>
        <p:origin x="896"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ustomXml" Target="../customXml/item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28" Type="http://schemas.openxmlformats.org/officeDocument/2006/relationships/customXml" Target="../customXml/item3.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openxmlformats.org/officeDocument/2006/relationships/customXml" Target="../customXml/item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960524159450398"/>
          <c:y val="0.27017134419316186"/>
          <c:w val="0.33652957410405832"/>
          <c:h val="0.64242027974434446"/>
        </c:manualLayout>
      </c:layout>
      <c:doughnutChart>
        <c:varyColors val="1"/>
        <c:ser>
          <c:idx val="0"/>
          <c:order val="0"/>
          <c:tx>
            <c:strRef>
              <c:f>Sheet1!$B$1</c:f>
              <c:strCache>
                <c:ptCount val="1"/>
                <c:pt idx="0">
                  <c:v>Sales</c:v>
                </c:pt>
              </c:strCache>
            </c:strRef>
          </c:tx>
          <c:spPr>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A5B9-46B8-AD88-C6A224AB509D}"/>
              </c:ext>
            </c:extLst>
          </c:dPt>
          <c:dPt>
            <c:idx val="1"/>
            <c:bubble3D val="0"/>
            <c:spPr>
              <a:solidFill>
                <a:schemeClr val="bg1"/>
              </a:solidFill>
              <a:ln w="19050">
                <a:solidFill>
                  <a:schemeClr val="accent1"/>
                </a:solidFill>
              </a:ln>
              <a:effectLst/>
            </c:spPr>
            <c:extLst>
              <c:ext xmlns:c16="http://schemas.microsoft.com/office/drawing/2014/chart" uri="{C3380CC4-5D6E-409C-BE32-E72D297353CC}">
                <c16:uniqueId val="{00000002-4D74-4449-89BC-11164FFB7A1E}"/>
              </c:ext>
            </c:extLst>
          </c:dPt>
          <c:dPt>
            <c:idx val="2"/>
            <c:bubble3D val="0"/>
            <c:spPr>
              <a:solidFill>
                <a:schemeClr val="accent3"/>
              </a:solidFill>
              <a:ln w="19050">
                <a:solidFill>
                  <a:schemeClr val="accent1"/>
                </a:solidFill>
              </a:ln>
              <a:effectLst/>
            </c:spPr>
            <c:extLst>
              <c:ext xmlns:c16="http://schemas.microsoft.com/office/drawing/2014/chart" uri="{C3380CC4-5D6E-409C-BE32-E72D297353CC}">
                <c16:uniqueId val="{00000005-A5B9-46B8-AD88-C6A224AB509D}"/>
              </c:ext>
            </c:extLst>
          </c:dPt>
          <c:dPt>
            <c:idx val="3"/>
            <c:bubble3D val="0"/>
            <c:spPr>
              <a:solidFill>
                <a:schemeClr val="accent4"/>
              </a:solidFill>
              <a:ln w="19050">
                <a:solidFill>
                  <a:schemeClr val="accent1"/>
                </a:solidFill>
              </a:ln>
              <a:effectLst/>
            </c:spPr>
            <c:extLst>
              <c:ext xmlns:c16="http://schemas.microsoft.com/office/drawing/2014/chart" uri="{C3380CC4-5D6E-409C-BE32-E72D297353CC}">
                <c16:uniqueId val="{00000007-A5B9-46B8-AD88-C6A224AB509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50</c:v>
                </c:pt>
                <c:pt idx="1">
                  <c:v>50</c:v>
                </c:pt>
                <c:pt idx="2">
                  <c:v>0</c:v>
                </c:pt>
                <c:pt idx="3">
                  <c:v>0</c:v>
                </c:pt>
              </c:numCache>
            </c:numRef>
          </c:val>
          <c:extLst>
            <c:ext xmlns:c16="http://schemas.microsoft.com/office/drawing/2014/chart" uri="{C3380CC4-5D6E-409C-BE32-E72D297353CC}">
              <c16:uniqueId val="{00000000-4D74-4449-89BC-11164FFB7A1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2636115716847"/>
          <c:y val="1.438243576175665E-2"/>
          <c:w val="0.55107325696522591"/>
          <c:h val="0.8417932066206768"/>
        </c:manualLayout>
      </c:layout>
      <c:doughnutChart>
        <c:varyColors val="1"/>
        <c:ser>
          <c:idx val="0"/>
          <c:order val="0"/>
          <c:tx>
            <c:strRef>
              <c:f>Sheet1!$B$1</c:f>
              <c:strCache>
                <c:ptCount val="1"/>
                <c:pt idx="0">
                  <c:v>Sales</c:v>
                </c:pt>
              </c:strCache>
            </c:strRef>
          </c:tx>
          <c:spPr>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A5B9-46B8-AD88-C6A224AB509D}"/>
              </c:ext>
            </c:extLst>
          </c:dPt>
          <c:dPt>
            <c:idx val="1"/>
            <c:bubble3D val="0"/>
            <c:spPr>
              <a:solidFill>
                <a:schemeClr val="bg1"/>
              </a:solidFill>
              <a:ln w="19050">
                <a:solidFill>
                  <a:schemeClr val="accent1"/>
                </a:solidFill>
              </a:ln>
              <a:effectLst/>
            </c:spPr>
            <c:extLst>
              <c:ext xmlns:c16="http://schemas.microsoft.com/office/drawing/2014/chart" uri="{C3380CC4-5D6E-409C-BE32-E72D297353CC}">
                <c16:uniqueId val="{00000002-4D74-4449-89BC-11164FFB7A1E}"/>
              </c:ext>
            </c:extLst>
          </c:dPt>
          <c:dPt>
            <c:idx val="2"/>
            <c:bubble3D val="0"/>
            <c:spPr>
              <a:solidFill>
                <a:schemeClr val="accent3"/>
              </a:solidFill>
              <a:ln w="19050">
                <a:solidFill>
                  <a:schemeClr val="accent1"/>
                </a:solidFill>
              </a:ln>
              <a:effectLst/>
            </c:spPr>
            <c:extLst>
              <c:ext xmlns:c16="http://schemas.microsoft.com/office/drawing/2014/chart" uri="{C3380CC4-5D6E-409C-BE32-E72D297353CC}">
                <c16:uniqueId val="{00000005-A5B9-46B8-AD88-C6A224AB509D}"/>
              </c:ext>
            </c:extLst>
          </c:dPt>
          <c:dPt>
            <c:idx val="3"/>
            <c:bubble3D val="0"/>
            <c:spPr>
              <a:solidFill>
                <a:schemeClr val="accent4"/>
              </a:solidFill>
              <a:ln w="19050">
                <a:solidFill>
                  <a:schemeClr val="accent1"/>
                </a:solidFill>
              </a:ln>
              <a:effectLst/>
            </c:spPr>
            <c:extLst>
              <c:ext xmlns:c16="http://schemas.microsoft.com/office/drawing/2014/chart" uri="{C3380CC4-5D6E-409C-BE32-E72D297353CC}">
                <c16:uniqueId val="{00000007-A5B9-46B8-AD88-C6A224AB509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80</c:v>
                </c:pt>
                <c:pt idx="1">
                  <c:v>20</c:v>
                </c:pt>
                <c:pt idx="2">
                  <c:v>0</c:v>
                </c:pt>
                <c:pt idx="3">
                  <c:v>0</c:v>
                </c:pt>
              </c:numCache>
            </c:numRef>
          </c:val>
          <c:extLst>
            <c:ext xmlns:c16="http://schemas.microsoft.com/office/drawing/2014/chart" uri="{C3380CC4-5D6E-409C-BE32-E72D297353CC}">
              <c16:uniqueId val="{00000000-4D74-4449-89BC-11164FFB7A1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533253780731859"/>
          <c:y val="1.2388310117445081E-2"/>
          <c:w val="0.53350653748256083"/>
          <c:h val="0.86372858870810409"/>
        </c:manualLayout>
      </c:layout>
      <c:doughnutChart>
        <c:varyColors val="1"/>
        <c:ser>
          <c:idx val="0"/>
          <c:order val="0"/>
          <c:tx>
            <c:strRef>
              <c:f>Sheet1!$B$1</c:f>
              <c:strCache>
                <c:ptCount val="1"/>
                <c:pt idx="0">
                  <c:v>Sales</c:v>
                </c:pt>
              </c:strCache>
            </c:strRef>
          </c:tx>
          <c:spPr>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A5B9-46B8-AD88-C6A224AB509D}"/>
              </c:ext>
            </c:extLst>
          </c:dPt>
          <c:dPt>
            <c:idx val="1"/>
            <c:bubble3D val="0"/>
            <c:spPr>
              <a:solidFill>
                <a:schemeClr val="bg1"/>
              </a:solidFill>
              <a:ln w="19050">
                <a:solidFill>
                  <a:schemeClr val="accent1"/>
                </a:solidFill>
              </a:ln>
              <a:effectLst/>
            </c:spPr>
            <c:extLst>
              <c:ext xmlns:c16="http://schemas.microsoft.com/office/drawing/2014/chart" uri="{C3380CC4-5D6E-409C-BE32-E72D297353CC}">
                <c16:uniqueId val="{00000002-4D74-4449-89BC-11164FFB7A1E}"/>
              </c:ext>
            </c:extLst>
          </c:dPt>
          <c:dPt>
            <c:idx val="2"/>
            <c:bubble3D val="0"/>
            <c:spPr>
              <a:solidFill>
                <a:schemeClr val="accent3"/>
              </a:solidFill>
              <a:ln w="19050">
                <a:solidFill>
                  <a:schemeClr val="accent1"/>
                </a:solidFill>
              </a:ln>
              <a:effectLst/>
            </c:spPr>
            <c:extLst>
              <c:ext xmlns:c16="http://schemas.microsoft.com/office/drawing/2014/chart" uri="{C3380CC4-5D6E-409C-BE32-E72D297353CC}">
                <c16:uniqueId val="{00000005-A5B9-46B8-AD88-C6A224AB509D}"/>
              </c:ext>
            </c:extLst>
          </c:dPt>
          <c:dPt>
            <c:idx val="3"/>
            <c:bubble3D val="0"/>
            <c:spPr>
              <a:solidFill>
                <a:schemeClr val="accent4"/>
              </a:solidFill>
              <a:ln w="19050">
                <a:solidFill>
                  <a:schemeClr val="accent1"/>
                </a:solidFill>
              </a:ln>
              <a:effectLst/>
            </c:spPr>
            <c:extLst>
              <c:ext xmlns:c16="http://schemas.microsoft.com/office/drawing/2014/chart" uri="{C3380CC4-5D6E-409C-BE32-E72D297353CC}">
                <c16:uniqueId val="{00000007-A5B9-46B8-AD88-C6A224AB509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70</c:v>
                </c:pt>
                <c:pt idx="2">
                  <c:v>0</c:v>
                </c:pt>
                <c:pt idx="3">
                  <c:v>0</c:v>
                </c:pt>
              </c:numCache>
            </c:numRef>
          </c:val>
          <c:extLst>
            <c:ext xmlns:c16="http://schemas.microsoft.com/office/drawing/2014/chart" uri="{C3380CC4-5D6E-409C-BE32-E72D297353CC}">
              <c16:uniqueId val="{00000000-4D74-4449-89BC-11164FFB7A1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91322285489472"/>
          <c:y val="0"/>
          <c:w val="0.53350653748256083"/>
          <c:h val="0.86372858870810409"/>
        </c:manualLayout>
      </c:layout>
      <c:doughnutChart>
        <c:varyColors val="1"/>
        <c:ser>
          <c:idx val="0"/>
          <c:order val="0"/>
          <c:tx>
            <c:strRef>
              <c:f>Sheet1!$B$1</c:f>
              <c:strCache>
                <c:ptCount val="1"/>
                <c:pt idx="0">
                  <c:v>Sales</c:v>
                </c:pt>
              </c:strCache>
            </c:strRef>
          </c:tx>
          <c:spPr>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E222-4894-895E-58B46051AABD}"/>
              </c:ext>
            </c:extLst>
          </c:dPt>
          <c:dPt>
            <c:idx val="1"/>
            <c:bubble3D val="0"/>
            <c:spPr>
              <a:solidFill>
                <a:schemeClr val="bg1"/>
              </a:solidFill>
              <a:ln w="19050">
                <a:solidFill>
                  <a:schemeClr val="accent1"/>
                </a:solidFill>
              </a:ln>
              <a:effectLst/>
            </c:spPr>
            <c:extLst>
              <c:ext xmlns:c16="http://schemas.microsoft.com/office/drawing/2014/chart" uri="{C3380CC4-5D6E-409C-BE32-E72D297353CC}">
                <c16:uniqueId val="{00000003-E222-4894-895E-58B46051AABD}"/>
              </c:ext>
            </c:extLst>
          </c:dPt>
          <c:dPt>
            <c:idx val="2"/>
            <c:bubble3D val="0"/>
            <c:spPr>
              <a:solidFill>
                <a:schemeClr val="accent3"/>
              </a:solidFill>
              <a:ln w="19050">
                <a:solidFill>
                  <a:schemeClr val="accent1"/>
                </a:solidFill>
              </a:ln>
              <a:effectLst/>
            </c:spPr>
            <c:extLst>
              <c:ext xmlns:c16="http://schemas.microsoft.com/office/drawing/2014/chart" uri="{C3380CC4-5D6E-409C-BE32-E72D297353CC}">
                <c16:uniqueId val="{00000005-E222-4894-895E-58B46051AABD}"/>
              </c:ext>
            </c:extLst>
          </c:dPt>
          <c:dPt>
            <c:idx val="3"/>
            <c:bubble3D val="0"/>
            <c:spPr>
              <a:solidFill>
                <a:schemeClr val="accent4"/>
              </a:solidFill>
              <a:ln w="19050">
                <a:solidFill>
                  <a:schemeClr val="accent1"/>
                </a:solidFill>
              </a:ln>
              <a:effectLst/>
            </c:spPr>
            <c:extLst>
              <c:ext xmlns:c16="http://schemas.microsoft.com/office/drawing/2014/chart" uri="{C3380CC4-5D6E-409C-BE32-E72D297353CC}">
                <c16:uniqueId val="{00000007-E222-4894-895E-58B46051AAB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70</c:v>
                </c:pt>
                <c:pt idx="2">
                  <c:v>0</c:v>
                </c:pt>
                <c:pt idx="3">
                  <c:v>0</c:v>
                </c:pt>
              </c:numCache>
            </c:numRef>
          </c:val>
          <c:extLst>
            <c:ext xmlns:c16="http://schemas.microsoft.com/office/drawing/2014/chart" uri="{C3380CC4-5D6E-409C-BE32-E72D297353CC}">
              <c16:uniqueId val="{00000008-E222-4894-895E-58B46051AAB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91322285489472"/>
          <c:y val="0"/>
          <c:w val="0.53350653748256083"/>
          <c:h val="0.86372858870810409"/>
        </c:manualLayout>
      </c:layout>
      <c:doughnutChart>
        <c:varyColors val="1"/>
        <c:ser>
          <c:idx val="0"/>
          <c:order val="0"/>
          <c:tx>
            <c:strRef>
              <c:f>Sheet1!$B$1</c:f>
              <c:strCache>
                <c:ptCount val="1"/>
                <c:pt idx="0">
                  <c:v>Sales</c:v>
                </c:pt>
              </c:strCache>
            </c:strRef>
          </c:tx>
          <c:spPr>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59EE-4581-8211-85A81E3ECF38}"/>
              </c:ext>
            </c:extLst>
          </c:dPt>
          <c:dPt>
            <c:idx val="1"/>
            <c:bubble3D val="0"/>
            <c:spPr>
              <a:solidFill>
                <a:schemeClr val="bg1"/>
              </a:solidFill>
              <a:ln w="19050">
                <a:solidFill>
                  <a:schemeClr val="accent1"/>
                </a:solidFill>
              </a:ln>
              <a:effectLst/>
            </c:spPr>
            <c:extLst>
              <c:ext xmlns:c16="http://schemas.microsoft.com/office/drawing/2014/chart" uri="{C3380CC4-5D6E-409C-BE32-E72D297353CC}">
                <c16:uniqueId val="{00000003-59EE-4581-8211-85A81E3ECF38}"/>
              </c:ext>
            </c:extLst>
          </c:dPt>
          <c:dPt>
            <c:idx val="2"/>
            <c:bubble3D val="0"/>
            <c:spPr>
              <a:solidFill>
                <a:schemeClr val="accent3"/>
              </a:solidFill>
              <a:ln w="19050">
                <a:solidFill>
                  <a:schemeClr val="accent1"/>
                </a:solidFill>
              </a:ln>
              <a:effectLst/>
            </c:spPr>
            <c:extLst>
              <c:ext xmlns:c16="http://schemas.microsoft.com/office/drawing/2014/chart" uri="{C3380CC4-5D6E-409C-BE32-E72D297353CC}">
                <c16:uniqueId val="{00000005-59EE-4581-8211-85A81E3ECF38}"/>
              </c:ext>
            </c:extLst>
          </c:dPt>
          <c:dPt>
            <c:idx val="3"/>
            <c:bubble3D val="0"/>
            <c:spPr>
              <a:solidFill>
                <a:schemeClr val="accent4"/>
              </a:solidFill>
              <a:ln w="19050">
                <a:solidFill>
                  <a:schemeClr val="accent1"/>
                </a:solidFill>
              </a:ln>
              <a:effectLst/>
            </c:spPr>
            <c:extLst>
              <c:ext xmlns:c16="http://schemas.microsoft.com/office/drawing/2014/chart" uri="{C3380CC4-5D6E-409C-BE32-E72D297353CC}">
                <c16:uniqueId val="{00000007-59EE-4581-8211-85A81E3ECF3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70</c:v>
                </c:pt>
                <c:pt idx="2">
                  <c:v>0</c:v>
                </c:pt>
                <c:pt idx="3">
                  <c:v>0</c:v>
                </c:pt>
              </c:numCache>
            </c:numRef>
          </c:val>
          <c:extLst>
            <c:ext xmlns:c16="http://schemas.microsoft.com/office/drawing/2014/chart" uri="{C3380CC4-5D6E-409C-BE32-E72D297353CC}">
              <c16:uniqueId val="{00000008-59EE-4581-8211-85A81E3ECF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6" Type="http://schemas.openxmlformats.org/officeDocument/2006/relationships/image" Target="../media/image79.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6" Type="http://schemas.openxmlformats.org/officeDocument/2006/relationships/image" Target="../media/image79.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0AF9E-B745-4475-A30A-00562A83E4A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FEF5EBF-8960-4E6B-AF29-6D9BA122E5CE}">
      <dgm:prSet/>
      <dgm:spPr/>
      <dgm:t>
        <a:bodyPr/>
        <a:lstStyle/>
        <a:p>
          <a:pPr>
            <a:lnSpc>
              <a:spcPct val="100000"/>
            </a:lnSpc>
          </a:pPr>
          <a:r>
            <a:rPr lang="en-IN" b="1"/>
            <a:t>FASTER SPEED TO MARKET </a:t>
          </a:r>
          <a:r>
            <a:rPr lang="en-IN" b="1" i="0" baseline="0"/>
            <a:t>– </a:t>
          </a:r>
          <a:r>
            <a:rPr lang="en-IN"/>
            <a:t>Accenture POC</a:t>
          </a:r>
          <a:endParaRPr lang="en-US"/>
        </a:p>
      </dgm:t>
    </dgm:pt>
    <dgm:pt modelId="{484A97F4-C50B-4481-B3D9-EF02AA6EC275}" type="parTrans" cxnId="{061DD701-3FDA-4D21-912C-DA2538FE74A3}">
      <dgm:prSet/>
      <dgm:spPr/>
      <dgm:t>
        <a:bodyPr/>
        <a:lstStyle/>
        <a:p>
          <a:endParaRPr lang="en-US"/>
        </a:p>
      </dgm:t>
    </dgm:pt>
    <dgm:pt modelId="{1A9FD449-400B-42C6-888B-EBBBBBDD0CA7}" type="sibTrans" cxnId="{061DD701-3FDA-4D21-912C-DA2538FE74A3}">
      <dgm:prSet/>
      <dgm:spPr/>
      <dgm:t>
        <a:bodyPr/>
        <a:lstStyle/>
        <a:p>
          <a:endParaRPr lang="en-US"/>
        </a:p>
      </dgm:t>
    </dgm:pt>
    <dgm:pt modelId="{97A2E6E9-F10A-49AD-9627-6C394245BCA4}">
      <dgm:prSet/>
      <dgm:spPr/>
      <dgm:t>
        <a:bodyPr/>
        <a:lstStyle/>
        <a:p>
          <a:pPr>
            <a:lnSpc>
              <a:spcPct val="100000"/>
            </a:lnSpc>
          </a:pPr>
          <a:r>
            <a:rPr lang="en-IN" b="1" i="0" baseline="0"/>
            <a:t>Production Go Live - </a:t>
          </a:r>
          <a:r>
            <a:rPr lang="en-IN" b="0" i="0" baseline="0"/>
            <a:t>Migration of 200K Claims</a:t>
          </a:r>
          <a:endParaRPr lang="en-US"/>
        </a:p>
      </dgm:t>
    </dgm:pt>
    <dgm:pt modelId="{C48597E2-32D4-44F1-A622-2FA313DCA713}" type="parTrans" cxnId="{EF3CFBC4-3D08-4877-AF88-17F23390D46E}">
      <dgm:prSet/>
      <dgm:spPr/>
      <dgm:t>
        <a:bodyPr/>
        <a:lstStyle/>
        <a:p>
          <a:endParaRPr lang="en-US"/>
        </a:p>
      </dgm:t>
    </dgm:pt>
    <dgm:pt modelId="{3FD0D146-7EA6-468E-AD1F-E4D231F39837}" type="sibTrans" cxnId="{EF3CFBC4-3D08-4877-AF88-17F23390D46E}">
      <dgm:prSet/>
      <dgm:spPr/>
      <dgm:t>
        <a:bodyPr/>
        <a:lstStyle/>
        <a:p>
          <a:endParaRPr lang="en-US"/>
        </a:p>
      </dgm:t>
    </dgm:pt>
    <dgm:pt modelId="{482BF3C5-5071-4DBD-8EBD-F79C7D7D4528}">
      <dgm:prSet/>
      <dgm:spPr/>
      <dgm:t>
        <a:bodyPr/>
        <a:lstStyle/>
        <a:p>
          <a:pPr>
            <a:lnSpc>
              <a:spcPct val="100000"/>
            </a:lnSpc>
          </a:pPr>
          <a:r>
            <a:rPr lang="en-IN" b="1" dirty="0"/>
            <a:t>Pay as you go model </a:t>
          </a:r>
          <a:r>
            <a:rPr lang="en-IN" dirty="0"/>
            <a:t>(no license cost) – Cloud Native Services – 30 to 40% of saving in comparison with Traditional ETL License cost.</a:t>
          </a:r>
          <a:endParaRPr lang="en-US" dirty="0"/>
        </a:p>
      </dgm:t>
    </dgm:pt>
    <dgm:pt modelId="{9E4B1981-C77A-44B2-B6BE-65ABD2EB3896}" type="parTrans" cxnId="{99BD9A12-8B0C-45AD-AB2A-CCFD09EAE375}">
      <dgm:prSet/>
      <dgm:spPr/>
      <dgm:t>
        <a:bodyPr/>
        <a:lstStyle/>
        <a:p>
          <a:endParaRPr lang="en-US"/>
        </a:p>
      </dgm:t>
    </dgm:pt>
    <dgm:pt modelId="{966D65DB-31E4-4977-8B49-9AF73E98C6E7}" type="sibTrans" cxnId="{99BD9A12-8B0C-45AD-AB2A-CCFD09EAE375}">
      <dgm:prSet/>
      <dgm:spPr/>
      <dgm:t>
        <a:bodyPr/>
        <a:lstStyle/>
        <a:p>
          <a:endParaRPr lang="en-US"/>
        </a:p>
      </dgm:t>
    </dgm:pt>
    <dgm:pt modelId="{912BDF77-6EE8-4019-93A6-6330910C1610}">
      <dgm:prSet/>
      <dgm:spPr/>
      <dgm:t>
        <a:bodyPr/>
        <a:lstStyle/>
        <a:p>
          <a:pPr>
            <a:lnSpc>
              <a:spcPct val="100000"/>
            </a:lnSpc>
          </a:pPr>
          <a:r>
            <a:rPr lang="en-IN" b="1" dirty="0"/>
            <a:t>Reusability – </a:t>
          </a:r>
          <a:r>
            <a:rPr lang="en-IN" dirty="0"/>
            <a:t>Reuse from Accenture asset repository, Guidewire tool sets (CMT, PMT and DUT) for GW Cloud Data Migration</a:t>
          </a:r>
          <a:endParaRPr lang="en-US" dirty="0"/>
        </a:p>
      </dgm:t>
    </dgm:pt>
    <dgm:pt modelId="{89F668D5-55A2-4256-8094-7FC03A685A6D}" type="parTrans" cxnId="{22DB9DEF-E65F-4C43-BF03-4108F5DC1B20}">
      <dgm:prSet/>
      <dgm:spPr/>
      <dgm:t>
        <a:bodyPr/>
        <a:lstStyle/>
        <a:p>
          <a:endParaRPr lang="en-US"/>
        </a:p>
      </dgm:t>
    </dgm:pt>
    <dgm:pt modelId="{58B4BED3-6040-4AF0-92BE-43559D936BFB}" type="sibTrans" cxnId="{22DB9DEF-E65F-4C43-BF03-4108F5DC1B20}">
      <dgm:prSet/>
      <dgm:spPr/>
      <dgm:t>
        <a:bodyPr/>
        <a:lstStyle/>
        <a:p>
          <a:endParaRPr lang="en-US"/>
        </a:p>
      </dgm:t>
    </dgm:pt>
    <dgm:pt modelId="{CFC97D1A-4256-4B82-96F3-70E10127C458}">
      <dgm:prSet/>
      <dgm:spPr/>
      <dgm:t>
        <a:bodyPr/>
        <a:lstStyle/>
        <a:p>
          <a:pPr>
            <a:lnSpc>
              <a:spcPct val="100000"/>
            </a:lnSpc>
          </a:pPr>
          <a:r>
            <a:rPr lang="en-IN" b="1" dirty="0"/>
            <a:t>Cheaper implementation - </a:t>
          </a:r>
          <a:r>
            <a:rPr lang="en-IN" dirty="0"/>
            <a:t>Accenture GW COE’s Trained and GW and AWS certified resources. ATCI driven</a:t>
          </a:r>
          <a:endParaRPr lang="en-US" dirty="0"/>
        </a:p>
      </dgm:t>
    </dgm:pt>
    <dgm:pt modelId="{FA95F62C-9AA2-4AE9-9C0A-8F46BE508F24}" type="parTrans" cxnId="{6F6046D2-A292-4BFD-93EA-13BA292C0DE7}">
      <dgm:prSet/>
      <dgm:spPr/>
      <dgm:t>
        <a:bodyPr/>
        <a:lstStyle/>
        <a:p>
          <a:endParaRPr lang="en-US"/>
        </a:p>
      </dgm:t>
    </dgm:pt>
    <dgm:pt modelId="{C301CA57-AFC4-4DDC-A540-50BFF029F1D0}" type="sibTrans" cxnId="{6F6046D2-A292-4BFD-93EA-13BA292C0DE7}">
      <dgm:prSet/>
      <dgm:spPr/>
      <dgm:t>
        <a:bodyPr/>
        <a:lstStyle/>
        <a:p>
          <a:endParaRPr lang="en-US"/>
        </a:p>
      </dgm:t>
    </dgm:pt>
    <dgm:pt modelId="{DE7448F3-3775-4A6F-BC7F-D7B94BF060DD}">
      <dgm:prSet/>
      <dgm:spPr/>
      <dgm:t>
        <a:bodyPr/>
        <a:lstStyle/>
        <a:p>
          <a:pPr>
            <a:lnSpc>
              <a:spcPct val="100000"/>
            </a:lnSpc>
          </a:pPr>
          <a:r>
            <a:rPr lang="en-IN" b="1" dirty="0"/>
            <a:t>Synergy with Platform </a:t>
          </a:r>
          <a:r>
            <a:rPr lang="en-IN" dirty="0"/>
            <a:t>– Complex transformations can be done only by synergy between platform team and technology vendor and customer.</a:t>
          </a:r>
          <a:endParaRPr lang="en-US" dirty="0"/>
        </a:p>
      </dgm:t>
    </dgm:pt>
    <dgm:pt modelId="{2DFEE65E-5019-4BB5-A4D6-F7C26ED22998}" type="parTrans" cxnId="{6733EF4A-4329-40F7-AE16-B0EA8459E08B}">
      <dgm:prSet/>
      <dgm:spPr/>
      <dgm:t>
        <a:bodyPr/>
        <a:lstStyle/>
        <a:p>
          <a:endParaRPr lang="en-US"/>
        </a:p>
      </dgm:t>
    </dgm:pt>
    <dgm:pt modelId="{A9E38F99-CA29-447A-8507-B0BDF0C10B68}" type="sibTrans" cxnId="{6733EF4A-4329-40F7-AE16-B0EA8459E08B}">
      <dgm:prSet/>
      <dgm:spPr/>
      <dgm:t>
        <a:bodyPr/>
        <a:lstStyle/>
        <a:p>
          <a:endParaRPr lang="en-US"/>
        </a:p>
      </dgm:t>
    </dgm:pt>
    <dgm:pt modelId="{B795D660-5237-444B-97ED-F38D22B6F5EE}">
      <dgm:prSet/>
      <dgm:spPr/>
      <dgm:t>
        <a:bodyPr/>
        <a:lstStyle/>
        <a:p>
          <a:pPr>
            <a:lnSpc>
              <a:spcPct val="100000"/>
            </a:lnSpc>
          </a:pPr>
          <a:r>
            <a:rPr lang="en-IN" b="1" dirty="0"/>
            <a:t>Eco system interlock </a:t>
          </a:r>
          <a:r>
            <a:rPr lang="en-IN" dirty="0"/>
            <a:t>– Azure cloud services for Data Migration, Data Lake, Platform, Reporting.</a:t>
          </a:r>
          <a:endParaRPr lang="en-US" dirty="0"/>
        </a:p>
      </dgm:t>
    </dgm:pt>
    <dgm:pt modelId="{E9CB12D1-0A0F-4ABF-8F80-9B989510256A}" type="parTrans" cxnId="{A043D387-E4B9-40D7-8CFC-FE3CC31137AB}">
      <dgm:prSet/>
      <dgm:spPr/>
      <dgm:t>
        <a:bodyPr/>
        <a:lstStyle/>
        <a:p>
          <a:endParaRPr lang="en-US"/>
        </a:p>
      </dgm:t>
    </dgm:pt>
    <dgm:pt modelId="{411183F6-6827-4222-B4E6-1DEABFE739F4}" type="sibTrans" cxnId="{A043D387-E4B9-40D7-8CFC-FE3CC31137AB}">
      <dgm:prSet/>
      <dgm:spPr/>
      <dgm:t>
        <a:bodyPr/>
        <a:lstStyle/>
        <a:p>
          <a:endParaRPr lang="en-US"/>
        </a:p>
      </dgm:t>
    </dgm:pt>
    <dgm:pt modelId="{F93C7C44-2DCA-48CC-A5E8-EE66A20CDE10}">
      <dgm:prSet/>
      <dgm:spPr/>
      <dgm:t>
        <a:bodyPr/>
        <a:lstStyle/>
        <a:p>
          <a:pPr>
            <a:lnSpc>
              <a:spcPct val="100000"/>
            </a:lnSpc>
          </a:pPr>
          <a:r>
            <a:rPr lang="en-IN" b="1" dirty="0"/>
            <a:t>Well Architected Framework – </a:t>
          </a:r>
          <a:r>
            <a:rPr lang="en-IN" dirty="0"/>
            <a:t>Synergy between Microsoft and Accenture</a:t>
          </a:r>
          <a:endParaRPr lang="en-US" dirty="0"/>
        </a:p>
      </dgm:t>
    </dgm:pt>
    <dgm:pt modelId="{DC2F2767-9503-4C2C-AAEE-8A797CECF50E}" type="parTrans" cxnId="{75550FA6-5EC8-490F-94B4-93865B68B1E9}">
      <dgm:prSet/>
      <dgm:spPr/>
      <dgm:t>
        <a:bodyPr/>
        <a:lstStyle/>
        <a:p>
          <a:endParaRPr lang="en-US"/>
        </a:p>
      </dgm:t>
    </dgm:pt>
    <dgm:pt modelId="{28A2C028-363E-42CD-BA36-4500520F5F07}" type="sibTrans" cxnId="{75550FA6-5EC8-490F-94B4-93865B68B1E9}">
      <dgm:prSet/>
      <dgm:spPr/>
      <dgm:t>
        <a:bodyPr/>
        <a:lstStyle/>
        <a:p>
          <a:endParaRPr lang="en-US"/>
        </a:p>
      </dgm:t>
    </dgm:pt>
    <dgm:pt modelId="{0776D76E-42E5-4954-97A3-5B61D78C9807}" type="pres">
      <dgm:prSet presAssocID="{F140AF9E-B745-4475-A30A-00562A83E4A5}" presName="root" presStyleCnt="0">
        <dgm:presLayoutVars>
          <dgm:dir/>
          <dgm:resizeHandles val="exact"/>
        </dgm:presLayoutVars>
      </dgm:prSet>
      <dgm:spPr/>
    </dgm:pt>
    <dgm:pt modelId="{5EEBB869-62F2-4FBB-93F6-135A19255AF7}" type="pres">
      <dgm:prSet presAssocID="{DFEF5EBF-8960-4E6B-AF29-6D9BA122E5CE}" presName="compNode" presStyleCnt="0"/>
      <dgm:spPr/>
    </dgm:pt>
    <dgm:pt modelId="{013717F8-13F0-4B78-B73A-7555170D33E1}" type="pres">
      <dgm:prSet presAssocID="{DFEF5EBF-8960-4E6B-AF29-6D9BA122E5C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uge"/>
        </a:ext>
      </dgm:extLst>
    </dgm:pt>
    <dgm:pt modelId="{892D8224-23BF-4424-B2CF-69575FCBB23E}" type="pres">
      <dgm:prSet presAssocID="{DFEF5EBF-8960-4E6B-AF29-6D9BA122E5CE}" presName="spaceRect" presStyleCnt="0"/>
      <dgm:spPr/>
    </dgm:pt>
    <dgm:pt modelId="{D7ED5746-28ED-43D9-859E-D27C98D88C05}" type="pres">
      <dgm:prSet presAssocID="{DFEF5EBF-8960-4E6B-AF29-6D9BA122E5CE}" presName="textRect" presStyleLbl="revTx" presStyleIdx="0" presStyleCnt="8">
        <dgm:presLayoutVars>
          <dgm:chMax val="1"/>
          <dgm:chPref val="1"/>
        </dgm:presLayoutVars>
      </dgm:prSet>
      <dgm:spPr/>
    </dgm:pt>
    <dgm:pt modelId="{1B4DAD64-B815-4D0C-9ADC-A5E446F1FE54}" type="pres">
      <dgm:prSet presAssocID="{1A9FD449-400B-42C6-888B-EBBBBBDD0CA7}" presName="sibTrans" presStyleCnt="0"/>
      <dgm:spPr/>
    </dgm:pt>
    <dgm:pt modelId="{A43E5428-5016-42A1-AA85-AFC6F7299816}" type="pres">
      <dgm:prSet presAssocID="{97A2E6E9-F10A-49AD-9627-6C394245BCA4}" presName="compNode" presStyleCnt="0"/>
      <dgm:spPr/>
    </dgm:pt>
    <dgm:pt modelId="{DD9D9E58-3916-4FED-90C4-7F382DA68E8E}" type="pres">
      <dgm:prSet presAssocID="{97A2E6E9-F10A-49AD-9627-6C394245BCA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ctory"/>
        </a:ext>
      </dgm:extLst>
    </dgm:pt>
    <dgm:pt modelId="{536890FB-99C6-4FE5-B98C-9EB94A9A5941}" type="pres">
      <dgm:prSet presAssocID="{97A2E6E9-F10A-49AD-9627-6C394245BCA4}" presName="spaceRect" presStyleCnt="0"/>
      <dgm:spPr/>
    </dgm:pt>
    <dgm:pt modelId="{8952A90C-A973-470C-BCFC-27B64254D925}" type="pres">
      <dgm:prSet presAssocID="{97A2E6E9-F10A-49AD-9627-6C394245BCA4}" presName="textRect" presStyleLbl="revTx" presStyleIdx="1" presStyleCnt="8">
        <dgm:presLayoutVars>
          <dgm:chMax val="1"/>
          <dgm:chPref val="1"/>
        </dgm:presLayoutVars>
      </dgm:prSet>
      <dgm:spPr/>
    </dgm:pt>
    <dgm:pt modelId="{913D26A7-E685-4A4A-9EB0-383FC2709357}" type="pres">
      <dgm:prSet presAssocID="{3FD0D146-7EA6-468E-AD1F-E4D231F39837}" presName="sibTrans" presStyleCnt="0"/>
      <dgm:spPr/>
    </dgm:pt>
    <dgm:pt modelId="{C597F307-4EA7-4756-9AA8-51DDFB0EA388}" type="pres">
      <dgm:prSet presAssocID="{482BF3C5-5071-4DBD-8EBD-F79C7D7D4528}" presName="compNode" presStyleCnt="0"/>
      <dgm:spPr/>
    </dgm:pt>
    <dgm:pt modelId="{E478C3AF-84AC-431E-81A1-5A2B38596F66}" type="pres">
      <dgm:prSet presAssocID="{482BF3C5-5071-4DBD-8EBD-F79C7D7D452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0A531839-3129-4210-B34A-86358C320C6C}" type="pres">
      <dgm:prSet presAssocID="{482BF3C5-5071-4DBD-8EBD-F79C7D7D4528}" presName="spaceRect" presStyleCnt="0"/>
      <dgm:spPr/>
    </dgm:pt>
    <dgm:pt modelId="{D15BE2B9-E1F2-4182-9062-55034F9C6F62}" type="pres">
      <dgm:prSet presAssocID="{482BF3C5-5071-4DBD-8EBD-F79C7D7D4528}" presName="textRect" presStyleLbl="revTx" presStyleIdx="2" presStyleCnt="8" custScaleX="134416">
        <dgm:presLayoutVars>
          <dgm:chMax val="1"/>
          <dgm:chPref val="1"/>
        </dgm:presLayoutVars>
      </dgm:prSet>
      <dgm:spPr/>
    </dgm:pt>
    <dgm:pt modelId="{E5E2536E-6156-4879-B6AB-1C134B6EF10A}" type="pres">
      <dgm:prSet presAssocID="{966D65DB-31E4-4977-8B49-9AF73E98C6E7}" presName="sibTrans" presStyleCnt="0"/>
      <dgm:spPr/>
    </dgm:pt>
    <dgm:pt modelId="{D898C3B9-01A6-4E33-9B14-B3A383B3C7CB}" type="pres">
      <dgm:prSet presAssocID="{912BDF77-6EE8-4019-93A6-6330910C1610}" presName="compNode" presStyleCnt="0"/>
      <dgm:spPr/>
    </dgm:pt>
    <dgm:pt modelId="{C5C9E6B4-585F-4D65-A262-095931E5E6E0}" type="pres">
      <dgm:prSet presAssocID="{912BDF77-6EE8-4019-93A6-6330910C161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E3C5F371-54C4-4EC9-8C1E-B4E844EA77BC}" type="pres">
      <dgm:prSet presAssocID="{912BDF77-6EE8-4019-93A6-6330910C1610}" presName="spaceRect" presStyleCnt="0"/>
      <dgm:spPr/>
    </dgm:pt>
    <dgm:pt modelId="{39074CF9-AB0F-49B8-A082-9852AC957302}" type="pres">
      <dgm:prSet presAssocID="{912BDF77-6EE8-4019-93A6-6330910C1610}" presName="textRect" presStyleLbl="revTx" presStyleIdx="3" presStyleCnt="8" custScaleX="163389">
        <dgm:presLayoutVars>
          <dgm:chMax val="1"/>
          <dgm:chPref val="1"/>
        </dgm:presLayoutVars>
      </dgm:prSet>
      <dgm:spPr/>
    </dgm:pt>
    <dgm:pt modelId="{E03AE2C8-E833-4500-BA62-4774241352A0}" type="pres">
      <dgm:prSet presAssocID="{58B4BED3-6040-4AF0-92BE-43559D936BFB}" presName="sibTrans" presStyleCnt="0"/>
      <dgm:spPr/>
    </dgm:pt>
    <dgm:pt modelId="{925F54C5-A515-4BF2-9693-1AB218A31989}" type="pres">
      <dgm:prSet presAssocID="{CFC97D1A-4256-4B82-96F3-70E10127C458}" presName="compNode" presStyleCnt="0"/>
      <dgm:spPr/>
    </dgm:pt>
    <dgm:pt modelId="{15A5AB17-A746-48B1-B959-A9E1C38D1DB0}" type="pres">
      <dgm:prSet presAssocID="{CFC97D1A-4256-4B82-96F3-70E10127C458}"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48BCDFAA-6BA8-4FE7-B427-0EB359482676}" type="pres">
      <dgm:prSet presAssocID="{CFC97D1A-4256-4B82-96F3-70E10127C458}" presName="spaceRect" presStyleCnt="0"/>
      <dgm:spPr/>
    </dgm:pt>
    <dgm:pt modelId="{65CBBFC0-AD39-413C-A3A4-638853ADCF43}" type="pres">
      <dgm:prSet presAssocID="{CFC97D1A-4256-4B82-96F3-70E10127C458}" presName="textRect" presStyleLbl="revTx" presStyleIdx="4" presStyleCnt="8" custScaleX="202173">
        <dgm:presLayoutVars>
          <dgm:chMax val="1"/>
          <dgm:chPref val="1"/>
        </dgm:presLayoutVars>
      </dgm:prSet>
      <dgm:spPr/>
    </dgm:pt>
    <dgm:pt modelId="{6D6FB25E-AE0F-4200-99C7-FBF2D285B3DA}" type="pres">
      <dgm:prSet presAssocID="{C301CA57-AFC4-4DDC-A540-50BFF029F1D0}" presName="sibTrans" presStyleCnt="0"/>
      <dgm:spPr/>
    </dgm:pt>
    <dgm:pt modelId="{37F94F46-D187-4FC0-96CC-62FABF5814CC}" type="pres">
      <dgm:prSet presAssocID="{DE7448F3-3775-4A6F-BC7F-D7B94BF060DD}" presName="compNode" presStyleCnt="0"/>
      <dgm:spPr/>
    </dgm:pt>
    <dgm:pt modelId="{BC379D11-70F9-4AF4-A742-6D0FDAE0C8F9}" type="pres">
      <dgm:prSet presAssocID="{DE7448F3-3775-4A6F-BC7F-D7B94BF060DD}" presName="iconRect" presStyleLbl="node1" presStyleIdx="5" presStyleCnt="8" custScaleX="57559" custLinFactX="-100000" custLinFactNeighborX="-191545" custLinFactNeighborY="6202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ransfer"/>
        </a:ext>
      </dgm:extLst>
    </dgm:pt>
    <dgm:pt modelId="{D1770590-2581-4589-B96E-3FF25620398A}" type="pres">
      <dgm:prSet presAssocID="{DE7448F3-3775-4A6F-BC7F-D7B94BF060DD}" presName="spaceRect" presStyleCnt="0"/>
      <dgm:spPr/>
    </dgm:pt>
    <dgm:pt modelId="{32BCC521-7549-4EA3-847B-7791609A89D7}" type="pres">
      <dgm:prSet presAssocID="{DE7448F3-3775-4A6F-BC7F-D7B94BF060DD}" presName="textRect" presStyleLbl="revTx" presStyleIdx="5" presStyleCnt="8" custScaleX="335447" custScaleY="124007" custLinFactNeighborX="-56177" custLinFactNeighborY="29071">
        <dgm:presLayoutVars>
          <dgm:chMax val="1"/>
          <dgm:chPref val="1"/>
        </dgm:presLayoutVars>
      </dgm:prSet>
      <dgm:spPr/>
    </dgm:pt>
    <dgm:pt modelId="{5B084FE1-92A8-408F-BCA9-14A1A324C17C}" type="pres">
      <dgm:prSet presAssocID="{A9E38F99-CA29-447A-8507-B0BDF0C10B68}" presName="sibTrans" presStyleCnt="0"/>
      <dgm:spPr/>
    </dgm:pt>
    <dgm:pt modelId="{5330FA96-928B-463A-B060-47D7BABD3671}" type="pres">
      <dgm:prSet presAssocID="{B795D660-5237-444B-97ED-F38D22B6F5EE}" presName="compNode" presStyleCnt="0"/>
      <dgm:spPr/>
    </dgm:pt>
    <dgm:pt modelId="{C9CC63AD-775C-489B-BADF-DAEAF3EE3620}" type="pres">
      <dgm:prSet presAssocID="{B795D660-5237-444B-97ED-F38D22B6F5EE}" presName="iconRect" presStyleLbl="node1" presStyleIdx="6" presStyleCnt="8" custScaleX="87985" custScaleY="76758" custLinFactNeighborY="5785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8CBF89DE-E380-40FA-AA93-4B0692845539}" type="pres">
      <dgm:prSet presAssocID="{B795D660-5237-444B-97ED-F38D22B6F5EE}" presName="spaceRect" presStyleCnt="0"/>
      <dgm:spPr/>
    </dgm:pt>
    <dgm:pt modelId="{447C399E-A37A-407F-8E22-FEB64AE397D1}" type="pres">
      <dgm:prSet presAssocID="{B795D660-5237-444B-97ED-F38D22B6F5EE}" presName="textRect" presStyleLbl="revTx" presStyleIdx="6" presStyleCnt="8" custScaleX="186135" custLinFactNeighborY="10218">
        <dgm:presLayoutVars>
          <dgm:chMax val="1"/>
          <dgm:chPref val="1"/>
        </dgm:presLayoutVars>
      </dgm:prSet>
      <dgm:spPr/>
    </dgm:pt>
    <dgm:pt modelId="{1DD0B1DC-CFA9-475C-9894-431E9168C86B}" type="pres">
      <dgm:prSet presAssocID="{411183F6-6827-4222-B4E6-1DEABFE739F4}" presName="sibTrans" presStyleCnt="0"/>
      <dgm:spPr/>
    </dgm:pt>
    <dgm:pt modelId="{33DF5689-2914-4CDA-A3B6-25928D8DEE48}" type="pres">
      <dgm:prSet presAssocID="{F93C7C44-2DCA-48CC-A5E8-EE66A20CDE10}" presName="compNode" presStyleCnt="0"/>
      <dgm:spPr/>
    </dgm:pt>
    <dgm:pt modelId="{A189B055-0067-406C-9711-4AE524CDE61A}" type="pres">
      <dgm:prSet presAssocID="{F93C7C44-2DCA-48CC-A5E8-EE66A20CDE10}" presName="iconRect" presStyleLbl="node1" presStyleIdx="7" presStyleCnt="8" custLinFactNeighborX="9965" custLinFactNeighborY="18497"/>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Rocket"/>
        </a:ext>
      </dgm:extLst>
    </dgm:pt>
    <dgm:pt modelId="{8AAE0AFA-C5C2-45A7-AEE1-CE9FA3AAC79E}" type="pres">
      <dgm:prSet presAssocID="{F93C7C44-2DCA-48CC-A5E8-EE66A20CDE10}" presName="spaceRect" presStyleCnt="0"/>
      <dgm:spPr/>
    </dgm:pt>
    <dgm:pt modelId="{1898527E-0A18-4838-9A2E-E0B4BB489574}" type="pres">
      <dgm:prSet presAssocID="{F93C7C44-2DCA-48CC-A5E8-EE66A20CDE10}" presName="textRect" presStyleLbl="revTx" presStyleIdx="7" presStyleCnt="8" custScaleX="197072" custLinFactNeighborX="-5637" custLinFactNeighborY="4761">
        <dgm:presLayoutVars>
          <dgm:chMax val="1"/>
          <dgm:chPref val="1"/>
        </dgm:presLayoutVars>
      </dgm:prSet>
      <dgm:spPr/>
    </dgm:pt>
  </dgm:ptLst>
  <dgm:cxnLst>
    <dgm:cxn modelId="{061DD701-3FDA-4D21-912C-DA2538FE74A3}" srcId="{F140AF9E-B745-4475-A30A-00562A83E4A5}" destId="{DFEF5EBF-8960-4E6B-AF29-6D9BA122E5CE}" srcOrd="0" destOrd="0" parTransId="{484A97F4-C50B-4481-B3D9-EF02AA6EC275}" sibTransId="{1A9FD449-400B-42C6-888B-EBBBBBDD0CA7}"/>
    <dgm:cxn modelId="{99BD9A12-8B0C-45AD-AB2A-CCFD09EAE375}" srcId="{F140AF9E-B745-4475-A30A-00562A83E4A5}" destId="{482BF3C5-5071-4DBD-8EBD-F79C7D7D4528}" srcOrd="2" destOrd="0" parTransId="{9E4B1981-C77A-44B2-B6BE-65ABD2EB3896}" sibTransId="{966D65DB-31E4-4977-8B49-9AF73E98C6E7}"/>
    <dgm:cxn modelId="{F848E028-F75D-459E-8762-F4D148CD627D}" type="presOf" srcId="{482BF3C5-5071-4DBD-8EBD-F79C7D7D4528}" destId="{D15BE2B9-E1F2-4182-9062-55034F9C6F62}" srcOrd="0" destOrd="0" presId="urn:microsoft.com/office/officeart/2018/2/layout/IconLabelList"/>
    <dgm:cxn modelId="{07F3F162-C1A3-45DA-AB32-C634CC883096}" type="presOf" srcId="{DE7448F3-3775-4A6F-BC7F-D7B94BF060DD}" destId="{32BCC521-7549-4EA3-847B-7791609A89D7}" srcOrd="0" destOrd="0" presId="urn:microsoft.com/office/officeart/2018/2/layout/IconLabelList"/>
    <dgm:cxn modelId="{6733EF4A-4329-40F7-AE16-B0EA8459E08B}" srcId="{F140AF9E-B745-4475-A30A-00562A83E4A5}" destId="{DE7448F3-3775-4A6F-BC7F-D7B94BF060DD}" srcOrd="5" destOrd="0" parTransId="{2DFEE65E-5019-4BB5-A4D6-F7C26ED22998}" sibTransId="{A9E38F99-CA29-447A-8507-B0BDF0C10B68}"/>
    <dgm:cxn modelId="{A043D387-E4B9-40D7-8CFC-FE3CC31137AB}" srcId="{F140AF9E-B745-4475-A30A-00562A83E4A5}" destId="{B795D660-5237-444B-97ED-F38D22B6F5EE}" srcOrd="6" destOrd="0" parTransId="{E9CB12D1-0A0F-4ABF-8F80-9B989510256A}" sibTransId="{411183F6-6827-4222-B4E6-1DEABFE739F4}"/>
    <dgm:cxn modelId="{34E2B989-21D3-42C0-98BD-286104C785F3}" type="presOf" srcId="{F93C7C44-2DCA-48CC-A5E8-EE66A20CDE10}" destId="{1898527E-0A18-4838-9A2E-E0B4BB489574}" srcOrd="0" destOrd="0" presId="urn:microsoft.com/office/officeart/2018/2/layout/IconLabelList"/>
    <dgm:cxn modelId="{47520D90-3068-4505-8693-4FA5654515A4}" type="presOf" srcId="{CFC97D1A-4256-4B82-96F3-70E10127C458}" destId="{65CBBFC0-AD39-413C-A3A4-638853ADCF43}" srcOrd="0" destOrd="0" presId="urn:microsoft.com/office/officeart/2018/2/layout/IconLabelList"/>
    <dgm:cxn modelId="{9400E590-44C4-457A-8AC5-552463E5EB09}" type="presOf" srcId="{DFEF5EBF-8960-4E6B-AF29-6D9BA122E5CE}" destId="{D7ED5746-28ED-43D9-859E-D27C98D88C05}" srcOrd="0" destOrd="0" presId="urn:microsoft.com/office/officeart/2018/2/layout/IconLabelList"/>
    <dgm:cxn modelId="{75550FA6-5EC8-490F-94B4-93865B68B1E9}" srcId="{F140AF9E-B745-4475-A30A-00562A83E4A5}" destId="{F93C7C44-2DCA-48CC-A5E8-EE66A20CDE10}" srcOrd="7" destOrd="0" parTransId="{DC2F2767-9503-4C2C-AAEE-8A797CECF50E}" sibTransId="{28A2C028-363E-42CD-BA36-4500520F5F07}"/>
    <dgm:cxn modelId="{2091A1B2-2960-451C-8802-43D4FAB42F86}" type="presOf" srcId="{912BDF77-6EE8-4019-93A6-6330910C1610}" destId="{39074CF9-AB0F-49B8-A082-9852AC957302}" srcOrd="0" destOrd="0" presId="urn:microsoft.com/office/officeart/2018/2/layout/IconLabelList"/>
    <dgm:cxn modelId="{731B5EBD-9437-4766-BBCE-D4518FA40ED4}" type="presOf" srcId="{97A2E6E9-F10A-49AD-9627-6C394245BCA4}" destId="{8952A90C-A973-470C-BCFC-27B64254D925}" srcOrd="0" destOrd="0" presId="urn:microsoft.com/office/officeart/2018/2/layout/IconLabelList"/>
    <dgm:cxn modelId="{EF3CFBC4-3D08-4877-AF88-17F23390D46E}" srcId="{F140AF9E-B745-4475-A30A-00562A83E4A5}" destId="{97A2E6E9-F10A-49AD-9627-6C394245BCA4}" srcOrd="1" destOrd="0" parTransId="{C48597E2-32D4-44F1-A622-2FA313DCA713}" sibTransId="{3FD0D146-7EA6-468E-AD1F-E4D231F39837}"/>
    <dgm:cxn modelId="{A2E400CB-9025-44DA-87C6-222E800E0BFF}" type="presOf" srcId="{F140AF9E-B745-4475-A30A-00562A83E4A5}" destId="{0776D76E-42E5-4954-97A3-5B61D78C9807}" srcOrd="0" destOrd="0" presId="urn:microsoft.com/office/officeart/2018/2/layout/IconLabelList"/>
    <dgm:cxn modelId="{6F6046D2-A292-4BFD-93EA-13BA292C0DE7}" srcId="{F140AF9E-B745-4475-A30A-00562A83E4A5}" destId="{CFC97D1A-4256-4B82-96F3-70E10127C458}" srcOrd="4" destOrd="0" parTransId="{FA95F62C-9AA2-4AE9-9C0A-8F46BE508F24}" sibTransId="{C301CA57-AFC4-4DDC-A540-50BFF029F1D0}"/>
    <dgm:cxn modelId="{69EDE9D2-97A5-4ACD-B1E5-85AA3BDA5F22}" type="presOf" srcId="{B795D660-5237-444B-97ED-F38D22B6F5EE}" destId="{447C399E-A37A-407F-8E22-FEB64AE397D1}" srcOrd="0" destOrd="0" presId="urn:microsoft.com/office/officeart/2018/2/layout/IconLabelList"/>
    <dgm:cxn modelId="{22DB9DEF-E65F-4C43-BF03-4108F5DC1B20}" srcId="{F140AF9E-B745-4475-A30A-00562A83E4A5}" destId="{912BDF77-6EE8-4019-93A6-6330910C1610}" srcOrd="3" destOrd="0" parTransId="{89F668D5-55A2-4256-8094-7FC03A685A6D}" sibTransId="{58B4BED3-6040-4AF0-92BE-43559D936BFB}"/>
    <dgm:cxn modelId="{425B08E9-294A-44D4-B37B-190E09E58D84}" type="presParOf" srcId="{0776D76E-42E5-4954-97A3-5B61D78C9807}" destId="{5EEBB869-62F2-4FBB-93F6-135A19255AF7}" srcOrd="0" destOrd="0" presId="urn:microsoft.com/office/officeart/2018/2/layout/IconLabelList"/>
    <dgm:cxn modelId="{8AAC0B59-5587-4325-AF5C-49E6F821E527}" type="presParOf" srcId="{5EEBB869-62F2-4FBB-93F6-135A19255AF7}" destId="{013717F8-13F0-4B78-B73A-7555170D33E1}" srcOrd="0" destOrd="0" presId="urn:microsoft.com/office/officeart/2018/2/layout/IconLabelList"/>
    <dgm:cxn modelId="{FB2F3B04-2672-4F8B-A4EF-4BA769250001}" type="presParOf" srcId="{5EEBB869-62F2-4FBB-93F6-135A19255AF7}" destId="{892D8224-23BF-4424-B2CF-69575FCBB23E}" srcOrd="1" destOrd="0" presId="urn:microsoft.com/office/officeart/2018/2/layout/IconLabelList"/>
    <dgm:cxn modelId="{56A90BF5-178D-4622-8722-18D7959BC777}" type="presParOf" srcId="{5EEBB869-62F2-4FBB-93F6-135A19255AF7}" destId="{D7ED5746-28ED-43D9-859E-D27C98D88C05}" srcOrd="2" destOrd="0" presId="urn:microsoft.com/office/officeart/2018/2/layout/IconLabelList"/>
    <dgm:cxn modelId="{A728332B-CE9C-455A-8F46-03772253C671}" type="presParOf" srcId="{0776D76E-42E5-4954-97A3-5B61D78C9807}" destId="{1B4DAD64-B815-4D0C-9ADC-A5E446F1FE54}" srcOrd="1" destOrd="0" presId="urn:microsoft.com/office/officeart/2018/2/layout/IconLabelList"/>
    <dgm:cxn modelId="{98A4BECE-39CF-466B-A9ED-56C7C30D3C30}" type="presParOf" srcId="{0776D76E-42E5-4954-97A3-5B61D78C9807}" destId="{A43E5428-5016-42A1-AA85-AFC6F7299816}" srcOrd="2" destOrd="0" presId="urn:microsoft.com/office/officeart/2018/2/layout/IconLabelList"/>
    <dgm:cxn modelId="{09FA70FD-7FAD-4DB9-B62E-DC10AC61F450}" type="presParOf" srcId="{A43E5428-5016-42A1-AA85-AFC6F7299816}" destId="{DD9D9E58-3916-4FED-90C4-7F382DA68E8E}" srcOrd="0" destOrd="0" presId="urn:microsoft.com/office/officeart/2018/2/layout/IconLabelList"/>
    <dgm:cxn modelId="{DE01D473-3E9D-47C2-B4D9-6B6427075719}" type="presParOf" srcId="{A43E5428-5016-42A1-AA85-AFC6F7299816}" destId="{536890FB-99C6-4FE5-B98C-9EB94A9A5941}" srcOrd="1" destOrd="0" presId="urn:microsoft.com/office/officeart/2018/2/layout/IconLabelList"/>
    <dgm:cxn modelId="{CA588C0A-A7CF-4AEB-8C9F-E3F42D9BAC2C}" type="presParOf" srcId="{A43E5428-5016-42A1-AA85-AFC6F7299816}" destId="{8952A90C-A973-470C-BCFC-27B64254D925}" srcOrd="2" destOrd="0" presId="urn:microsoft.com/office/officeart/2018/2/layout/IconLabelList"/>
    <dgm:cxn modelId="{21F1026C-9E81-4303-B3A3-9EA02F815DB0}" type="presParOf" srcId="{0776D76E-42E5-4954-97A3-5B61D78C9807}" destId="{913D26A7-E685-4A4A-9EB0-383FC2709357}" srcOrd="3" destOrd="0" presId="urn:microsoft.com/office/officeart/2018/2/layout/IconLabelList"/>
    <dgm:cxn modelId="{0FE7332E-1296-4843-865B-24D45F2C5416}" type="presParOf" srcId="{0776D76E-42E5-4954-97A3-5B61D78C9807}" destId="{C597F307-4EA7-4756-9AA8-51DDFB0EA388}" srcOrd="4" destOrd="0" presId="urn:microsoft.com/office/officeart/2018/2/layout/IconLabelList"/>
    <dgm:cxn modelId="{BF8DE7E9-2E15-410D-B87C-F9A67DE46581}" type="presParOf" srcId="{C597F307-4EA7-4756-9AA8-51DDFB0EA388}" destId="{E478C3AF-84AC-431E-81A1-5A2B38596F66}" srcOrd="0" destOrd="0" presId="urn:microsoft.com/office/officeart/2018/2/layout/IconLabelList"/>
    <dgm:cxn modelId="{F200096C-6724-429E-B291-671BB541958C}" type="presParOf" srcId="{C597F307-4EA7-4756-9AA8-51DDFB0EA388}" destId="{0A531839-3129-4210-B34A-86358C320C6C}" srcOrd="1" destOrd="0" presId="urn:microsoft.com/office/officeart/2018/2/layout/IconLabelList"/>
    <dgm:cxn modelId="{E83922F3-4C93-4E8B-B622-40CA650B79A1}" type="presParOf" srcId="{C597F307-4EA7-4756-9AA8-51DDFB0EA388}" destId="{D15BE2B9-E1F2-4182-9062-55034F9C6F62}" srcOrd="2" destOrd="0" presId="urn:microsoft.com/office/officeart/2018/2/layout/IconLabelList"/>
    <dgm:cxn modelId="{CB4C6F3D-B9B6-4889-B02C-7E1EE7073577}" type="presParOf" srcId="{0776D76E-42E5-4954-97A3-5B61D78C9807}" destId="{E5E2536E-6156-4879-B6AB-1C134B6EF10A}" srcOrd="5" destOrd="0" presId="urn:microsoft.com/office/officeart/2018/2/layout/IconLabelList"/>
    <dgm:cxn modelId="{136D5A6A-3285-4173-A834-5C571318E6D8}" type="presParOf" srcId="{0776D76E-42E5-4954-97A3-5B61D78C9807}" destId="{D898C3B9-01A6-4E33-9B14-B3A383B3C7CB}" srcOrd="6" destOrd="0" presId="urn:microsoft.com/office/officeart/2018/2/layout/IconLabelList"/>
    <dgm:cxn modelId="{08A572DC-C56C-41E2-80E8-F9E2CA7DFD6B}" type="presParOf" srcId="{D898C3B9-01A6-4E33-9B14-B3A383B3C7CB}" destId="{C5C9E6B4-585F-4D65-A262-095931E5E6E0}" srcOrd="0" destOrd="0" presId="urn:microsoft.com/office/officeart/2018/2/layout/IconLabelList"/>
    <dgm:cxn modelId="{7E87F3C1-36AF-48CA-A7CC-D69B15D6325E}" type="presParOf" srcId="{D898C3B9-01A6-4E33-9B14-B3A383B3C7CB}" destId="{E3C5F371-54C4-4EC9-8C1E-B4E844EA77BC}" srcOrd="1" destOrd="0" presId="urn:microsoft.com/office/officeart/2018/2/layout/IconLabelList"/>
    <dgm:cxn modelId="{51CB3DA7-AD87-4301-8454-402D57111F4D}" type="presParOf" srcId="{D898C3B9-01A6-4E33-9B14-B3A383B3C7CB}" destId="{39074CF9-AB0F-49B8-A082-9852AC957302}" srcOrd="2" destOrd="0" presId="urn:microsoft.com/office/officeart/2018/2/layout/IconLabelList"/>
    <dgm:cxn modelId="{FFCA840F-D2B3-4FF4-ADFA-B41FA69E4ABF}" type="presParOf" srcId="{0776D76E-42E5-4954-97A3-5B61D78C9807}" destId="{E03AE2C8-E833-4500-BA62-4774241352A0}" srcOrd="7" destOrd="0" presId="urn:microsoft.com/office/officeart/2018/2/layout/IconLabelList"/>
    <dgm:cxn modelId="{F06581E5-C85B-4747-A157-F4DA59065E05}" type="presParOf" srcId="{0776D76E-42E5-4954-97A3-5B61D78C9807}" destId="{925F54C5-A515-4BF2-9693-1AB218A31989}" srcOrd="8" destOrd="0" presId="urn:microsoft.com/office/officeart/2018/2/layout/IconLabelList"/>
    <dgm:cxn modelId="{AEB8F1C6-3399-4288-BB0F-936D0C13394A}" type="presParOf" srcId="{925F54C5-A515-4BF2-9693-1AB218A31989}" destId="{15A5AB17-A746-48B1-B959-A9E1C38D1DB0}" srcOrd="0" destOrd="0" presId="urn:microsoft.com/office/officeart/2018/2/layout/IconLabelList"/>
    <dgm:cxn modelId="{6C69C023-5247-4A9F-B44D-0ED08EBFBE3C}" type="presParOf" srcId="{925F54C5-A515-4BF2-9693-1AB218A31989}" destId="{48BCDFAA-6BA8-4FE7-B427-0EB359482676}" srcOrd="1" destOrd="0" presId="urn:microsoft.com/office/officeart/2018/2/layout/IconLabelList"/>
    <dgm:cxn modelId="{84A23F25-8A04-4A8E-994A-A2086CEBBFEE}" type="presParOf" srcId="{925F54C5-A515-4BF2-9693-1AB218A31989}" destId="{65CBBFC0-AD39-413C-A3A4-638853ADCF43}" srcOrd="2" destOrd="0" presId="urn:microsoft.com/office/officeart/2018/2/layout/IconLabelList"/>
    <dgm:cxn modelId="{82D45BB9-F4CE-40B3-9533-60A354CF064D}" type="presParOf" srcId="{0776D76E-42E5-4954-97A3-5B61D78C9807}" destId="{6D6FB25E-AE0F-4200-99C7-FBF2D285B3DA}" srcOrd="9" destOrd="0" presId="urn:microsoft.com/office/officeart/2018/2/layout/IconLabelList"/>
    <dgm:cxn modelId="{D493C456-BC72-414E-B01E-0625235BD5BC}" type="presParOf" srcId="{0776D76E-42E5-4954-97A3-5B61D78C9807}" destId="{37F94F46-D187-4FC0-96CC-62FABF5814CC}" srcOrd="10" destOrd="0" presId="urn:microsoft.com/office/officeart/2018/2/layout/IconLabelList"/>
    <dgm:cxn modelId="{D7583F95-7D17-469B-8EAC-ED2395BA08E7}" type="presParOf" srcId="{37F94F46-D187-4FC0-96CC-62FABF5814CC}" destId="{BC379D11-70F9-4AF4-A742-6D0FDAE0C8F9}" srcOrd="0" destOrd="0" presId="urn:microsoft.com/office/officeart/2018/2/layout/IconLabelList"/>
    <dgm:cxn modelId="{ECB5ACF9-18A3-488C-AE1E-01168C02DD80}" type="presParOf" srcId="{37F94F46-D187-4FC0-96CC-62FABF5814CC}" destId="{D1770590-2581-4589-B96E-3FF25620398A}" srcOrd="1" destOrd="0" presId="urn:microsoft.com/office/officeart/2018/2/layout/IconLabelList"/>
    <dgm:cxn modelId="{D9F907DD-0ED2-4DC7-8F49-D95955A9C3AA}" type="presParOf" srcId="{37F94F46-D187-4FC0-96CC-62FABF5814CC}" destId="{32BCC521-7549-4EA3-847B-7791609A89D7}" srcOrd="2" destOrd="0" presId="urn:microsoft.com/office/officeart/2018/2/layout/IconLabelList"/>
    <dgm:cxn modelId="{931368AA-E0B8-435A-A0AD-3E881418B2E3}" type="presParOf" srcId="{0776D76E-42E5-4954-97A3-5B61D78C9807}" destId="{5B084FE1-92A8-408F-BCA9-14A1A324C17C}" srcOrd="11" destOrd="0" presId="urn:microsoft.com/office/officeart/2018/2/layout/IconLabelList"/>
    <dgm:cxn modelId="{91B8B342-A9B0-4A09-8F1F-0065588F289A}" type="presParOf" srcId="{0776D76E-42E5-4954-97A3-5B61D78C9807}" destId="{5330FA96-928B-463A-B060-47D7BABD3671}" srcOrd="12" destOrd="0" presId="urn:microsoft.com/office/officeart/2018/2/layout/IconLabelList"/>
    <dgm:cxn modelId="{CB978CEB-8795-4C77-81A8-FBB5B3C4F541}" type="presParOf" srcId="{5330FA96-928B-463A-B060-47D7BABD3671}" destId="{C9CC63AD-775C-489B-BADF-DAEAF3EE3620}" srcOrd="0" destOrd="0" presId="urn:microsoft.com/office/officeart/2018/2/layout/IconLabelList"/>
    <dgm:cxn modelId="{BA1BD8B3-147C-47D0-B8BA-89E44261D241}" type="presParOf" srcId="{5330FA96-928B-463A-B060-47D7BABD3671}" destId="{8CBF89DE-E380-40FA-AA93-4B0692845539}" srcOrd="1" destOrd="0" presId="urn:microsoft.com/office/officeart/2018/2/layout/IconLabelList"/>
    <dgm:cxn modelId="{8141B79A-7097-4270-B574-3649C1DFA3F7}" type="presParOf" srcId="{5330FA96-928B-463A-B060-47D7BABD3671}" destId="{447C399E-A37A-407F-8E22-FEB64AE397D1}" srcOrd="2" destOrd="0" presId="urn:microsoft.com/office/officeart/2018/2/layout/IconLabelList"/>
    <dgm:cxn modelId="{81B0A6E3-98F0-47A1-81C5-3A8349ED707B}" type="presParOf" srcId="{0776D76E-42E5-4954-97A3-5B61D78C9807}" destId="{1DD0B1DC-CFA9-475C-9894-431E9168C86B}" srcOrd="13" destOrd="0" presId="urn:microsoft.com/office/officeart/2018/2/layout/IconLabelList"/>
    <dgm:cxn modelId="{F0ED76AE-A6FF-4363-A7B9-3C42B6575F31}" type="presParOf" srcId="{0776D76E-42E5-4954-97A3-5B61D78C9807}" destId="{33DF5689-2914-4CDA-A3B6-25928D8DEE48}" srcOrd="14" destOrd="0" presId="urn:microsoft.com/office/officeart/2018/2/layout/IconLabelList"/>
    <dgm:cxn modelId="{82FB7CA8-5156-4BCA-BB66-B2022F8F8606}" type="presParOf" srcId="{33DF5689-2914-4CDA-A3B6-25928D8DEE48}" destId="{A189B055-0067-406C-9711-4AE524CDE61A}" srcOrd="0" destOrd="0" presId="urn:microsoft.com/office/officeart/2018/2/layout/IconLabelList"/>
    <dgm:cxn modelId="{997DE7BD-F974-4218-8D70-59D9BE527CAB}" type="presParOf" srcId="{33DF5689-2914-4CDA-A3B6-25928D8DEE48}" destId="{8AAE0AFA-C5C2-45A7-AEE1-CE9FA3AAC79E}" srcOrd="1" destOrd="0" presId="urn:microsoft.com/office/officeart/2018/2/layout/IconLabelList"/>
    <dgm:cxn modelId="{8A072910-0087-4CBC-B638-1D186EE0C322}" type="presParOf" srcId="{33DF5689-2914-4CDA-A3B6-25928D8DEE48}" destId="{1898527E-0A18-4838-9A2E-E0B4BB489574}"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717F8-13F0-4B78-B73A-7555170D33E1}">
      <dsp:nvSpPr>
        <dsp:cNvPr id="0" name=""/>
        <dsp:cNvSpPr/>
      </dsp:nvSpPr>
      <dsp:spPr>
        <a:xfrm>
          <a:off x="290926" y="524541"/>
          <a:ext cx="472236" cy="4722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D5746-28ED-43D9-859E-D27C98D88C05}">
      <dsp:nvSpPr>
        <dsp:cNvPr id="0" name=""/>
        <dsp:cNvSpPr/>
      </dsp:nvSpPr>
      <dsp:spPr>
        <a:xfrm>
          <a:off x="2337" y="1206086"/>
          <a:ext cx="1049414" cy="47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FASTER SPEED TO MARKET </a:t>
          </a:r>
          <a:r>
            <a:rPr lang="en-IN" sz="1100" b="1" i="0" kern="1200" baseline="0"/>
            <a:t>– </a:t>
          </a:r>
          <a:r>
            <a:rPr lang="en-IN" sz="1100" kern="1200"/>
            <a:t>Accenture POC</a:t>
          </a:r>
          <a:endParaRPr lang="en-US" sz="1100" kern="1200"/>
        </a:p>
      </dsp:txBody>
      <dsp:txXfrm>
        <a:off x="2337" y="1206086"/>
        <a:ext cx="1049414" cy="474747"/>
      </dsp:txXfrm>
    </dsp:sp>
    <dsp:sp modelId="{DD9D9E58-3916-4FED-90C4-7F382DA68E8E}">
      <dsp:nvSpPr>
        <dsp:cNvPr id="0" name=""/>
        <dsp:cNvSpPr/>
      </dsp:nvSpPr>
      <dsp:spPr>
        <a:xfrm>
          <a:off x="1523987" y="524541"/>
          <a:ext cx="472236" cy="4722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2A90C-A973-470C-BCFC-27B64254D925}">
      <dsp:nvSpPr>
        <dsp:cNvPr id="0" name=""/>
        <dsp:cNvSpPr/>
      </dsp:nvSpPr>
      <dsp:spPr>
        <a:xfrm>
          <a:off x="1235398" y="1206086"/>
          <a:ext cx="1049414" cy="47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i="0" kern="1200" baseline="0"/>
            <a:t>Production Go Live - </a:t>
          </a:r>
          <a:r>
            <a:rPr lang="en-IN" sz="1100" b="0" i="0" kern="1200" baseline="0"/>
            <a:t>Migration of 200K Claims</a:t>
          </a:r>
          <a:endParaRPr lang="en-US" sz="1100" kern="1200"/>
        </a:p>
      </dsp:txBody>
      <dsp:txXfrm>
        <a:off x="1235398" y="1206086"/>
        <a:ext cx="1049414" cy="474747"/>
      </dsp:txXfrm>
    </dsp:sp>
    <dsp:sp modelId="{E478C3AF-84AC-431E-81A1-5A2B38596F66}">
      <dsp:nvSpPr>
        <dsp:cNvPr id="0" name=""/>
        <dsp:cNvSpPr/>
      </dsp:nvSpPr>
      <dsp:spPr>
        <a:xfrm>
          <a:off x="2937632" y="524541"/>
          <a:ext cx="472236" cy="4722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BE2B9-E1F2-4182-9062-55034F9C6F62}">
      <dsp:nvSpPr>
        <dsp:cNvPr id="0" name=""/>
        <dsp:cNvSpPr/>
      </dsp:nvSpPr>
      <dsp:spPr>
        <a:xfrm>
          <a:off x="2468460" y="1206086"/>
          <a:ext cx="1410580" cy="47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Pay as you go model </a:t>
          </a:r>
          <a:r>
            <a:rPr lang="en-IN" sz="1100" kern="1200" dirty="0"/>
            <a:t>(no license cost) – Cloud Native Services – 30 to 40% of saving in comparison with Traditional ETL License cost.</a:t>
          </a:r>
          <a:endParaRPr lang="en-US" sz="1100" kern="1200" dirty="0"/>
        </a:p>
      </dsp:txBody>
      <dsp:txXfrm>
        <a:off x="2468460" y="1206086"/>
        <a:ext cx="1410580" cy="474747"/>
      </dsp:txXfrm>
    </dsp:sp>
    <dsp:sp modelId="{C5C9E6B4-585F-4D65-A262-095931E5E6E0}">
      <dsp:nvSpPr>
        <dsp:cNvPr id="0" name=""/>
        <dsp:cNvSpPr/>
      </dsp:nvSpPr>
      <dsp:spPr>
        <a:xfrm>
          <a:off x="4683883" y="524541"/>
          <a:ext cx="472236" cy="4722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074CF9-AB0F-49B8-A082-9852AC957302}">
      <dsp:nvSpPr>
        <dsp:cNvPr id="0" name=""/>
        <dsp:cNvSpPr/>
      </dsp:nvSpPr>
      <dsp:spPr>
        <a:xfrm>
          <a:off x="4062688" y="1206086"/>
          <a:ext cx="1714627" cy="47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Reusability – </a:t>
          </a:r>
          <a:r>
            <a:rPr lang="en-IN" sz="1100" kern="1200" dirty="0"/>
            <a:t>Reuse from Accenture asset repository, Guidewire tool sets (CMT, PMT and DUT) for GW Cloud Data Migration</a:t>
          </a:r>
          <a:endParaRPr lang="en-US" sz="1100" kern="1200" dirty="0"/>
        </a:p>
      </dsp:txBody>
      <dsp:txXfrm>
        <a:off x="4062688" y="1206086"/>
        <a:ext cx="1714627" cy="474747"/>
      </dsp:txXfrm>
    </dsp:sp>
    <dsp:sp modelId="{15A5AB17-A746-48B1-B959-A9E1C38D1DB0}">
      <dsp:nvSpPr>
        <dsp:cNvPr id="0" name=""/>
        <dsp:cNvSpPr/>
      </dsp:nvSpPr>
      <dsp:spPr>
        <a:xfrm>
          <a:off x="6785660" y="524541"/>
          <a:ext cx="472236" cy="4722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CBBFC0-AD39-413C-A3A4-638853ADCF43}">
      <dsp:nvSpPr>
        <dsp:cNvPr id="0" name=""/>
        <dsp:cNvSpPr/>
      </dsp:nvSpPr>
      <dsp:spPr>
        <a:xfrm>
          <a:off x="5960962" y="1206086"/>
          <a:ext cx="2121631" cy="47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Cheaper implementation - </a:t>
          </a:r>
          <a:r>
            <a:rPr lang="en-IN" sz="1100" kern="1200" dirty="0"/>
            <a:t>Accenture GW COE’s Trained and GW and AWS certified resources. ATCI driven</a:t>
          </a:r>
          <a:endParaRPr lang="en-US" sz="1100" kern="1200" dirty="0"/>
        </a:p>
      </dsp:txBody>
      <dsp:txXfrm>
        <a:off x="5960962" y="1206086"/>
        <a:ext cx="2121631" cy="474747"/>
      </dsp:txXfrm>
    </dsp:sp>
    <dsp:sp modelId="{BC379D11-70F9-4AF4-A742-6D0FDAE0C8F9}">
      <dsp:nvSpPr>
        <dsp:cNvPr id="0" name=""/>
        <dsp:cNvSpPr/>
      </dsp:nvSpPr>
      <dsp:spPr>
        <a:xfrm>
          <a:off x="335415" y="2236106"/>
          <a:ext cx="271814" cy="4722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CC521-7549-4EA3-847B-7791609A89D7}">
      <dsp:nvSpPr>
        <dsp:cNvPr id="0" name=""/>
        <dsp:cNvSpPr/>
      </dsp:nvSpPr>
      <dsp:spPr>
        <a:xfrm>
          <a:off x="0" y="2705760"/>
          <a:ext cx="3520227" cy="5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Synergy with Platform </a:t>
          </a:r>
          <a:r>
            <a:rPr lang="en-IN" sz="1100" kern="1200" dirty="0"/>
            <a:t>– Complex transformations can be done only by synergy between platform team and technology vendor and customer.</a:t>
          </a:r>
          <a:endParaRPr lang="en-US" sz="1100" kern="1200" dirty="0"/>
        </a:p>
      </dsp:txBody>
      <dsp:txXfrm>
        <a:off x="0" y="2705760"/>
        <a:ext cx="3520227" cy="588720"/>
      </dsp:txXfrm>
    </dsp:sp>
    <dsp:sp modelId="{C9CC63AD-775C-489B-BADF-DAEAF3EE3620}">
      <dsp:nvSpPr>
        <dsp:cNvPr id="0" name=""/>
        <dsp:cNvSpPr/>
      </dsp:nvSpPr>
      <dsp:spPr>
        <a:xfrm>
          <a:off x="4560780" y="2272337"/>
          <a:ext cx="415497" cy="36247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7C399E-A37A-407F-8E22-FEB64AE397D1}">
      <dsp:nvSpPr>
        <dsp:cNvPr id="0" name=""/>
        <dsp:cNvSpPr/>
      </dsp:nvSpPr>
      <dsp:spPr>
        <a:xfrm>
          <a:off x="3791865" y="2674296"/>
          <a:ext cx="1953326" cy="47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Eco system interlock </a:t>
          </a:r>
          <a:r>
            <a:rPr lang="en-IN" sz="1100" kern="1200" dirty="0"/>
            <a:t>– Azure cloud services for Data Migration, Data Lake, Platform, Reporting.</a:t>
          </a:r>
          <a:endParaRPr lang="en-US" sz="1100" kern="1200" dirty="0"/>
        </a:p>
      </dsp:txBody>
      <dsp:txXfrm>
        <a:off x="3791865" y="2674296"/>
        <a:ext cx="1953326" cy="474747"/>
      </dsp:txXfrm>
    </dsp:sp>
    <dsp:sp modelId="{A189B055-0067-406C-9711-4AE524CDE61A}">
      <dsp:nvSpPr>
        <dsp:cNvPr id="0" name=""/>
        <dsp:cNvSpPr/>
      </dsp:nvSpPr>
      <dsp:spPr>
        <a:xfrm>
          <a:off x="6773831" y="2059030"/>
          <a:ext cx="472236" cy="47223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98527E-0A18-4838-9A2E-E0B4BB489574}">
      <dsp:nvSpPr>
        <dsp:cNvPr id="0" name=""/>
        <dsp:cNvSpPr/>
      </dsp:nvSpPr>
      <dsp:spPr>
        <a:xfrm>
          <a:off x="5869684" y="2675828"/>
          <a:ext cx="2068101" cy="47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Well Architected Framework – </a:t>
          </a:r>
          <a:r>
            <a:rPr lang="en-IN" sz="1100" kern="1200" dirty="0"/>
            <a:t>Synergy between Microsoft and Accenture</a:t>
          </a:r>
          <a:endParaRPr lang="en-US" sz="1100" kern="1200" dirty="0"/>
        </a:p>
      </dsp:txBody>
      <dsp:txXfrm>
        <a:off x="5869684" y="2675828"/>
        <a:ext cx="2068101" cy="47474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871C1-120D-47EC-9DA4-16ECE2CCA213}"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2FC03-A374-4AF4-955A-FA3DA93A0C2B}" type="slidenum">
              <a:rPr lang="en-US" smtClean="0"/>
              <a:t>‹#›</a:t>
            </a:fld>
            <a:endParaRPr lang="en-US"/>
          </a:p>
        </p:txBody>
      </p:sp>
    </p:spTree>
    <p:extLst>
      <p:ext uri="{BB962C8B-B14F-4D97-AF65-F5344CB8AC3E}">
        <p14:creationId xmlns:p14="http://schemas.microsoft.com/office/powerpoint/2010/main" val="313446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4BDA0A-9456-4BD5-8292-DB57D565C931}"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144899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414403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8" y="274638"/>
            <a:ext cx="4730750" cy="2662237"/>
          </a:xfrm>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51538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5077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579188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8" y="274638"/>
            <a:ext cx="4730750" cy="2662237"/>
          </a:xfrm>
        </p:spPr>
      </p:sp>
      <p:sp>
        <p:nvSpPr>
          <p:cNvPr id="3" name="Notes Placeholder 2"/>
          <p:cNvSpPr>
            <a:spLocks noGrp="1"/>
          </p:cNvSpPr>
          <p:nvPr>
            <p:ph type="body" idx="1"/>
          </p:nvPr>
        </p:nvSpPr>
        <p:spPr/>
        <p:txBody>
          <a:bodyPr/>
          <a:lstStyle/>
          <a:p>
            <a:r>
              <a:rPr lang="en-US"/>
              <a:t>Optional for RC4</a:t>
            </a:r>
          </a:p>
        </p:txBody>
      </p:sp>
    </p:spTree>
    <p:extLst>
      <p:ext uri="{BB962C8B-B14F-4D97-AF65-F5344CB8AC3E}">
        <p14:creationId xmlns:p14="http://schemas.microsoft.com/office/powerpoint/2010/main" val="430511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pic>
        <p:nvPicPr>
          <p:cNvPr id="5" name="Picture 4" descr="A picture containing pinwheel&#10;&#10;Description automatically generated">
            <a:extLst>
              <a:ext uri="{FF2B5EF4-FFF2-40B4-BE49-F238E27FC236}">
                <a16:creationId xmlns:a16="http://schemas.microsoft.com/office/drawing/2014/main" id="{67CF351E-18A8-4789-9075-9023F5E0A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9989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5" name="Footer Placeholder 1">
            <a:extLst>
              <a:ext uri="{FF2B5EF4-FFF2-40B4-BE49-F238E27FC236}">
                <a16:creationId xmlns:a16="http://schemas.microsoft.com/office/drawing/2014/main" id="{195F6239-B5B5-4C15-AE36-15C501D8BE1D}"/>
              </a:ext>
            </a:extLst>
          </p:cNvPr>
          <p:cNvSpPr>
            <a:spLocks noGrp="1"/>
          </p:cNvSpPr>
          <p:nvPr>
            <p:ph type="ftr" sz="quarter" idx="3"/>
          </p:nvPr>
        </p:nvSpPr>
        <p:spPr>
          <a:xfrm>
            <a:off x="7315200" y="6488234"/>
            <a:ext cx="4114800" cy="198318"/>
          </a:xfrm>
          <a:prstGeom prst="rect">
            <a:avLst/>
          </a:prstGeo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8" name="Slide Number Placeholder 2">
            <a:extLst>
              <a:ext uri="{FF2B5EF4-FFF2-40B4-BE49-F238E27FC236}">
                <a16:creationId xmlns:a16="http://schemas.microsoft.com/office/drawing/2014/main" id="{A52F9716-E8C9-450E-8FF9-5376AFBAD7F1}"/>
              </a:ext>
            </a:extLst>
          </p:cNvPr>
          <p:cNvSpPr>
            <a:spLocks noGrp="1"/>
          </p:cNvSpPr>
          <p:nvPr>
            <p:ph type="sldNum" sz="quarter" idx="10"/>
          </p:nvPr>
        </p:nvSpPr>
        <p:spPr>
          <a:xfrm>
            <a:off x="11484746" y="6490025"/>
            <a:ext cx="326254" cy="20116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37137494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Long Headline-subtitle">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600" kern="1200" dirty="0">
                <a:solidFill>
                  <a:schemeClr val="tx1">
                    <a:alpha val="75000"/>
                  </a:schemeClr>
                </a:solidFill>
                <a:latin typeface="+mn-lt"/>
                <a:ea typeface="+mn-ea"/>
                <a:cs typeface="+mn-cs"/>
              </a:defRPr>
            </a:lvl1pPr>
          </a:lstStyle>
          <a:p>
            <a:pPr defTabSz="171450">
              <a:spcAft>
                <a:spcPts val="900"/>
              </a:spcAft>
              <a:defRPr/>
            </a:pPr>
            <a:r>
              <a:rPr lang="en-GB"/>
              <a:t>Copyright © 2023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5" name="Text Placeholder 7">
            <a:extLst>
              <a:ext uri="{FF2B5EF4-FFF2-40B4-BE49-F238E27FC236}">
                <a16:creationId xmlns:a16="http://schemas.microsoft.com/office/drawing/2014/main" id="{C65C44FD-EBE5-6E5B-BB61-732409EF2390}"/>
              </a:ext>
            </a:extLst>
          </p:cNvPr>
          <p:cNvSpPr>
            <a:spLocks noGrp="1"/>
          </p:cNvSpPr>
          <p:nvPr>
            <p:ph type="body" sz="quarter" idx="13" hasCustomPrompt="1"/>
          </p:nvPr>
        </p:nvSpPr>
        <p:spPr>
          <a:xfrm>
            <a:off x="381000" y="764421"/>
            <a:ext cx="11430000" cy="576000"/>
          </a:xfrm>
        </p:spPr>
        <p:txBody>
          <a:bodyPr tIns="0">
            <a:noAutofit/>
          </a:bodyPr>
          <a:lstStyle>
            <a:lvl1pPr marL="0" indent="0">
              <a:lnSpc>
                <a:spcPct val="80000"/>
              </a:lnSpc>
              <a:spcAft>
                <a:spcPts val="0"/>
              </a:spcAft>
              <a:buNone/>
              <a:defRPr sz="1050" b="0" i="0" cap="none" baseline="0">
                <a:solidFill>
                  <a:schemeClr val="tx2"/>
                </a:solidFill>
                <a:latin typeface="Graphik Light" panose="020B0403030202060203" pitchFamily="34" charset="77"/>
              </a:defRPr>
            </a:lvl1pPr>
          </a:lstStyle>
          <a:p>
            <a:pPr lvl="0"/>
            <a:r>
              <a:rPr lang="en-US"/>
              <a:t>Edit Master text styles</a:t>
            </a:r>
          </a:p>
        </p:txBody>
      </p:sp>
      <p:sp>
        <p:nvSpPr>
          <p:cNvPr id="6" name="Title Placeholder 1">
            <a:extLst>
              <a:ext uri="{FF2B5EF4-FFF2-40B4-BE49-F238E27FC236}">
                <a16:creationId xmlns:a16="http://schemas.microsoft.com/office/drawing/2014/main" id="{50B7ABC8-0387-A727-AE3D-62F79F793990}"/>
              </a:ext>
            </a:extLst>
          </p:cNvPr>
          <p:cNvSpPr>
            <a:spLocks noGrp="1"/>
          </p:cNvSpPr>
          <p:nvPr>
            <p:ph type="title"/>
          </p:nvPr>
        </p:nvSpPr>
        <p:spPr>
          <a:xfrm>
            <a:off x="381000" y="381002"/>
            <a:ext cx="11430000" cy="279391"/>
          </a:xfrm>
          <a:prstGeom prst="rect">
            <a:avLst/>
          </a:prstGeom>
        </p:spPr>
        <p:txBody>
          <a:bodyPr vert="horz" lIns="0" tIns="45720" rIns="0" bIns="0" rtlCol="0" anchor="t" anchorCtr="0">
            <a:noAutofit/>
          </a:bodyPr>
          <a:lstStyle>
            <a:lvl1pPr>
              <a:lnSpc>
                <a:spcPct val="80000"/>
              </a:lnSpc>
              <a:defRPr sz="1800" cap="none">
                <a:solidFill>
                  <a:schemeClr val="tx1"/>
                </a:solidFill>
              </a:defRPr>
            </a:lvl1pPr>
          </a:lstStyle>
          <a:p>
            <a:r>
              <a:rPr lang="en-US"/>
              <a:t>Click to edit </a:t>
            </a:r>
          </a:p>
        </p:txBody>
      </p:sp>
    </p:spTree>
    <p:extLst>
      <p:ext uri="{BB962C8B-B14F-4D97-AF65-F5344CB8AC3E}">
        <p14:creationId xmlns:p14="http://schemas.microsoft.com/office/powerpoint/2010/main" val="3926215585"/>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aptop mock up v2">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43D141A-3295-4E42-A7A1-3C44D3F9E26C}"/>
              </a:ext>
            </a:extLst>
          </p:cNvPr>
          <p:cNvPicPr>
            <a:picLocks noChangeAspect="1"/>
          </p:cNvPicPr>
          <p:nvPr userDrawn="1"/>
        </p:nvPicPr>
        <p:blipFill rotWithShape="1">
          <a:blip r:embed="rId2"/>
          <a:srcRect l="50118" t="1852" r="2874" b="1852"/>
          <a:stretch/>
        </p:blipFill>
        <p:spPr>
          <a:xfrm flipH="1">
            <a:off x="126213" y="126999"/>
            <a:ext cx="5839612" cy="6604000"/>
          </a:xfrm>
          <a:prstGeom prst="rect">
            <a:avLst/>
          </a:prstGeom>
        </p:spPr>
      </p:pic>
      <p:sp>
        <p:nvSpPr>
          <p:cNvPr id="7" name="Slide Number Placeholder 7">
            <a:extLst>
              <a:ext uri="{FF2B5EF4-FFF2-40B4-BE49-F238E27FC236}">
                <a16:creationId xmlns:a16="http://schemas.microsoft.com/office/drawing/2014/main" id="{773B3821-5F98-4981-BF4B-06A7172C13E0}"/>
              </a:ext>
            </a:extLst>
          </p:cNvPr>
          <p:cNvSpPr>
            <a:spLocks noGrp="1"/>
          </p:cNvSpPr>
          <p:nvPr>
            <p:ph type="sldNum" sz="quarter" idx="4"/>
          </p:nvPr>
        </p:nvSpPr>
        <p:spPr>
          <a:xfrm>
            <a:off x="11427813" y="6454453"/>
            <a:ext cx="381600" cy="132523"/>
          </a:xfrm>
          <a:prstGeom prst="rect">
            <a:avLst/>
          </a:prstGeom>
        </p:spPr>
        <p:txBody>
          <a:bodyPr lIns="0" tIns="0" rIns="0" bIns="0"/>
          <a:lstStyle>
            <a:lvl1pPr algn="r">
              <a:defRPr sz="8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8" name="GTS_Purple" descr="Accenture Greater Than symbol in purple">
            <a:extLst>
              <a:ext uri="{FF2B5EF4-FFF2-40B4-BE49-F238E27FC236}">
                <a16:creationId xmlns:a16="http://schemas.microsoft.com/office/drawing/2014/main" id="{BCE844AE-A95C-471E-B212-73078A47D796}"/>
              </a:ext>
            </a:extLst>
          </p:cNvPr>
          <p:cNvSpPr>
            <a:spLocks noChangeAspect="1"/>
          </p:cNvSpPr>
          <p:nvPr userDrawn="1"/>
        </p:nvSpPr>
        <p:spPr bwMode="auto">
          <a:xfrm>
            <a:off x="380209" y="6457549"/>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383" tIns="45691" rIns="91383" bIns="4569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Regular" panose="020B0503030202060203" pitchFamily="34" charset="-18"/>
              <a:ea typeface="+mn-ea"/>
              <a:cs typeface="+mn-cs"/>
            </a:endParaRPr>
          </a:p>
        </p:txBody>
      </p:sp>
      <p:sp>
        <p:nvSpPr>
          <p:cNvPr id="11" name="Text Placeholder 2">
            <a:extLst>
              <a:ext uri="{FF2B5EF4-FFF2-40B4-BE49-F238E27FC236}">
                <a16:creationId xmlns:a16="http://schemas.microsoft.com/office/drawing/2014/main" id="{0DD49E88-8F65-42BD-A52C-BDA4267A2E16}"/>
              </a:ext>
            </a:extLst>
          </p:cNvPr>
          <p:cNvSpPr>
            <a:spLocks noGrp="1"/>
          </p:cNvSpPr>
          <p:nvPr>
            <p:ph type="body" sz="quarter" idx="11" hasCustomPrompt="1"/>
          </p:nvPr>
        </p:nvSpPr>
        <p:spPr>
          <a:xfrm>
            <a:off x="374681" y="381001"/>
            <a:ext cx="3643433" cy="816864"/>
          </a:xfrm>
          <a:prstGeom prst="rect">
            <a:avLst/>
          </a:prstGeom>
        </p:spPr>
        <p:txBody>
          <a:bodyPr lIns="0" rIns="288000" bIns="0"/>
          <a:lstStyle>
            <a:lvl1pPr marL="0" indent="0" algn="l">
              <a:buNone/>
              <a:defRPr sz="3198" b="1" i="0">
                <a:solidFill>
                  <a:schemeClr val="tx1"/>
                </a:solidFill>
                <a:effectLst>
                  <a:glow rad="101600">
                    <a:schemeClr val="bg1">
                      <a:alpha val="6000"/>
                    </a:schemeClr>
                  </a:glow>
                </a:effectLst>
                <a:latin typeface="+mn-lt"/>
              </a:defRPr>
            </a:lvl1pPr>
            <a:lvl2pPr marL="456926" indent="0">
              <a:buNone/>
              <a:defRPr>
                <a:solidFill>
                  <a:schemeClr val="bg1"/>
                </a:solidFill>
                <a:latin typeface="Graphik" panose="020B0503030202060203" pitchFamily="34" charset="77"/>
              </a:defRPr>
            </a:lvl2pPr>
            <a:lvl3pPr marL="913851" indent="0">
              <a:buNone/>
              <a:defRPr>
                <a:solidFill>
                  <a:schemeClr val="bg1"/>
                </a:solidFill>
                <a:latin typeface="Graphik" panose="020B0503030202060203" pitchFamily="34" charset="77"/>
              </a:defRPr>
            </a:lvl3pPr>
            <a:lvl4pPr marL="1370777" indent="0">
              <a:buNone/>
              <a:defRPr>
                <a:solidFill>
                  <a:schemeClr val="bg1"/>
                </a:solidFill>
                <a:latin typeface="Graphik" panose="020B0503030202060203" pitchFamily="34" charset="77"/>
              </a:defRPr>
            </a:lvl4pPr>
            <a:lvl5pPr marL="1827702" indent="0">
              <a:buNone/>
              <a:defRPr>
                <a:solidFill>
                  <a:schemeClr val="bg1"/>
                </a:solidFill>
                <a:latin typeface="Graphik" panose="020B0503030202060203" pitchFamily="34" charset="77"/>
              </a:defRPr>
            </a:lvl5pPr>
          </a:lstStyle>
          <a:p>
            <a:pPr lvl="0"/>
            <a:r>
              <a:rPr lang="en-US"/>
              <a:t>Slide title here</a:t>
            </a:r>
          </a:p>
        </p:txBody>
      </p:sp>
      <p:sp>
        <p:nvSpPr>
          <p:cNvPr id="12" name="Footer Placeholder 2">
            <a:extLst>
              <a:ext uri="{FF2B5EF4-FFF2-40B4-BE49-F238E27FC236}">
                <a16:creationId xmlns:a16="http://schemas.microsoft.com/office/drawing/2014/main" id="{7137E545-8769-41AD-A886-F8DDC3627795}"/>
              </a:ext>
            </a:extLst>
          </p:cNvPr>
          <p:cNvSpPr>
            <a:spLocks noGrp="1"/>
          </p:cNvSpPr>
          <p:nvPr>
            <p:ph type="ftr" sz="quarter" idx="3"/>
          </p:nvPr>
        </p:nvSpPr>
        <p:spPr>
          <a:xfrm>
            <a:off x="8251825" y="6454453"/>
            <a:ext cx="3175200" cy="132523"/>
          </a:xfrm>
          <a:prstGeom prst="rect">
            <a:avLst/>
          </a:prstGeom>
        </p:spPr>
        <p:txBody>
          <a:bodyPr lIns="0" tIns="0" rIns="0" bIns="0"/>
          <a:lstStyle>
            <a:lvl1pPr algn="r">
              <a:defRPr sz="800">
                <a:solidFill>
                  <a:schemeClr val="bg1">
                    <a:alpha val="50000"/>
                  </a:schemeClr>
                </a:solidFill>
                <a:latin typeface="Graphik Regular" panose="020B0503030202060203" pitchFamily="34" charset="-18"/>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alpha val="50000"/>
                  </a:srgbClr>
                </a:solidFill>
                <a:effectLst/>
                <a:uLnTx/>
                <a:uFillTx/>
                <a:latin typeface="Graphik Regular" panose="020B0503030202060203" pitchFamily="34" charset="-18"/>
                <a:ea typeface="+mn-ea"/>
                <a:cs typeface="+mn-cs"/>
              </a:rPr>
              <a:t>Copyright © 202</a:t>
            </a:r>
            <a:r>
              <a:rPr kumimoji="0" lang="pl-PL" sz="800" b="0" i="0" u="none" strike="noStrike" kern="1200" cap="none" spc="0" normalizeH="0" baseline="0" noProof="0">
                <a:ln>
                  <a:noFill/>
                </a:ln>
                <a:solidFill>
                  <a:srgbClr val="000000">
                    <a:alpha val="50000"/>
                  </a:srgbClr>
                </a:solidFill>
                <a:effectLst/>
                <a:uLnTx/>
                <a:uFillTx/>
                <a:latin typeface="Graphik Regular" panose="020B0503030202060203" pitchFamily="34" charset="-18"/>
                <a:ea typeface="+mn-ea"/>
                <a:cs typeface="+mn-cs"/>
              </a:rPr>
              <a:t>2</a:t>
            </a:r>
            <a:r>
              <a:rPr kumimoji="0" lang="en-US" sz="800" b="0" i="0" u="none" strike="noStrike" kern="1200" cap="none" spc="0" normalizeH="0" baseline="0" noProof="0">
                <a:ln>
                  <a:noFill/>
                </a:ln>
                <a:solidFill>
                  <a:srgbClr val="000000">
                    <a:alpha val="50000"/>
                  </a:srgbClr>
                </a:solidFill>
                <a:effectLst/>
                <a:uLnTx/>
                <a:uFillTx/>
                <a:latin typeface="Graphik Regular" panose="020B0503030202060203" pitchFamily="34" charset="-18"/>
                <a:ea typeface="+mn-ea"/>
                <a:cs typeface="+mn-cs"/>
              </a:rPr>
              <a:t> Accenture. All rights reserved.</a:t>
            </a:r>
          </a:p>
        </p:txBody>
      </p:sp>
    </p:spTree>
    <p:extLst>
      <p:ext uri="{BB962C8B-B14F-4D97-AF65-F5344CB8AC3E}">
        <p14:creationId xmlns:p14="http://schemas.microsoft.com/office/powerpoint/2010/main" val="3530952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hort Headline Only">
    <p:spTree>
      <p:nvGrpSpPr>
        <p:cNvPr id="1" name=""/>
        <p:cNvGrpSpPr/>
        <p:nvPr/>
      </p:nvGrpSpPr>
      <p:grpSpPr>
        <a:xfrm>
          <a:off x="0" y="0"/>
          <a:ext cx="0" cy="0"/>
          <a:chOff x="0" y="0"/>
          <a:chExt cx="0" cy="0"/>
        </a:xfrm>
      </p:grpSpPr>
      <p:sp>
        <p:nvSpPr>
          <p:cNvPr id="11" name="Title 10"/>
          <p:cNvSpPr>
            <a:spLocks noGrp="1"/>
          </p:cNvSpPr>
          <p:nvPr>
            <p:ph type="title"/>
          </p:nvPr>
        </p:nvSpPr>
        <p:spPr>
          <a:xfrm>
            <a:off x="381000" y="380999"/>
            <a:ext cx="5177118" cy="990601"/>
          </a:xfrm>
        </p:spPr>
        <p:txBody>
          <a:bodyPr/>
          <a:lstStyle>
            <a:lvl1pPr>
              <a:defRPr spc="-150"/>
            </a:lvl1pPr>
          </a:lstStyle>
          <a:p>
            <a:r>
              <a:rPr lang="en-US"/>
              <a:t>Click to edit Master title style</a:t>
            </a:r>
          </a:p>
        </p:txBody>
      </p:sp>
    </p:spTree>
    <p:extLst>
      <p:ext uri="{BB962C8B-B14F-4D97-AF65-F5344CB8AC3E}">
        <p14:creationId xmlns:p14="http://schemas.microsoft.com/office/powerpoint/2010/main" val="2013350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t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14" name="Group 13"/>
          <p:cNvGrpSpPr>
            <a:grpSpLocks noChangeAspect="1"/>
          </p:cNvGrpSpPr>
          <p:nvPr userDrawn="1"/>
        </p:nvGrpSpPr>
        <p:grpSpPr>
          <a:xfrm>
            <a:off x="9554578" y="5833249"/>
            <a:ext cx="2256422" cy="605651"/>
            <a:chOff x="9638475" y="1219200"/>
            <a:chExt cx="1389888" cy="373063"/>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DA33B9B6-4A4F-4E1B-A8B0-C068D42685C9}"/>
              </a:ext>
            </a:extLst>
          </p:cNvPr>
          <p:cNvPicPr>
            <a:picLocks noChangeAspect="1"/>
          </p:cNvPicPr>
          <p:nvPr userDrawn="1"/>
        </p:nvPicPr>
        <p:blipFill>
          <a:blip r:embed="rId3"/>
          <a:stretch>
            <a:fillRect/>
          </a:stretch>
        </p:blipFill>
        <p:spPr>
          <a:xfrm>
            <a:off x="7447741" y="937418"/>
            <a:ext cx="4309200" cy="4524660"/>
          </a:xfrm>
          <a:prstGeom prst="rect">
            <a:avLst/>
          </a:prstGeom>
        </p:spPr>
      </p:pic>
    </p:spTree>
    <p:extLst>
      <p:ext uri="{BB962C8B-B14F-4D97-AF65-F5344CB8AC3E}">
        <p14:creationId xmlns:p14="http://schemas.microsoft.com/office/powerpoint/2010/main" val="2006970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4"/>
            <a:ext cx="8572500" cy="4689475"/>
          </a:xfrm>
        </p:spPr>
        <p:txBody>
          <a:bodyPr/>
          <a:lstStyle>
            <a:lvl3pPr marL="514184" indent="-230113">
              <a:buFont typeface="Graphik" panose="020B0503030202060203" pitchFamily="34" charset="0"/>
              <a:buChar char="–"/>
              <a:defRPr/>
            </a:lvl3pPr>
            <a:lvl5pPr marL="856972" indent="-177743">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10820402" y="6527805"/>
            <a:ext cx="894862" cy="235413"/>
          </a:xfrm>
          <a:prstGeom prst="rect">
            <a:avLst/>
          </a:prstGeom>
          <a:noFill/>
          <a:ln w="28575">
            <a:noFill/>
          </a:ln>
        </p:spPr>
        <p:txBody>
          <a:bodyPr wrap="square" lIns="0" tIns="47988" rIns="47988" bIns="47988" rtlCol="0">
            <a:spAutoFit/>
          </a:bodyPr>
          <a:lstStyle>
            <a:lvl1pPr>
              <a:defRPr lang="en-US" sz="900" smtClean="0">
                <a:solidFill>
                  <a:schemeClr val="tx1"/>
                </a:solidFill>
                <a:ea typeface=""/>
                <a:cs typeface=""/>
              </a:defRPr>
            </a:lvl1pPr>
          </a:lstStyle>
          <a:p>
            <a:pPr algn="r"/>
            <a:fld id="{90CBDC3A-D49F-4631-A8C7-55D59B33E5FA}" type="slidenum">
              <a:rPr>
                <a:solidFill>
                  <a:prstClr val="black"/>
                </a:solidFill>
              </a:rPr>
              <a:pPr algn="r"/>
              <a:t>‹#›</a:t>
            </a:fld>
            <a:endParaRPr>
              <a:solidFill>
                <a:prstClr val="black"/>
              </a:solidFill>
            </a:endParaRPr>
          </a:p>
        </p:txBody>
      </p:sp>
      <p:sp>
        <p:nvSpPr>
          <p:cNvPr id="5" name="Footer Placeholder 4">
            <a:extLst>
              <a:ext uri="{FF2B5EF4-FFF2-40B4-BE49-F238E27FC236}">
                <a16:creationId xmlns:a16="http://schemas.microsoft.com/office/drawing/2014/main" id="{7BA47387-318C-4343-81FA-DF137A53FBFA}"/>
              </a:ext>
            </a:extLst>
          </p:cNvPr>
          <p:cNvSpPr>
            <a:spLocks noGrp="1"/>
          </p:cNvSpPr>
          <p:nvPr>
            <p:ph type="ftr" sz="quarter" idx="3"/>
          </p:nvPr>
        </p:nvSpPr>
        <p:spPr>
          <a:xfrm>
            <a:off x="381001" y="6477001"/>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Copyright 2018 Accenture. All rights reserved.</a:t>
            </a:r>
          </a:p>
        </p:txBody>
      </p:sp>
    </p:spTree>
    <p:extLst>
      <p:ext uri="{BB962C8B-B14F-4D97-AF65-F5344CB8AC3E}">
        <p14:creationId xmlns:p14="http://schemas.microsoft.com/office/powerpoint/2010/main" val="191138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Footer Placeholder 2"/>
          <p:cNvSpPr txBox="1">
            <a:spLocks/>
          </p:cNvSpPr>
          <p:nvPr userDrawn="1"/>
        </p:nvSpPr>
        <p:spPr>
          <a:xfrm>
            <a:off x="381002" y="6508297"/>
            <a:ext cx="5714999" cy="20637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bg1">
                    <a:lumMod val="65000"/>
                  </a:schemeClr>
                </a:solidFill>
                <a:latin typeface="Graphik Regular" panose="020B050303020206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prstClr>
                </a:solidFill>
                <a:effectLst/>
                <a:uLnTx/>
                <a:uFillTx/>
                <a:latin typeface="Graphik Regular" panose="020B0503030202060203" pitchFamily="34" charset="0"/>
                <a:ea typeface="+mn-ea"/>
                <a:cs typeface="+mn-cs"/>
              </a:rPr>
              <a:t>Copyright © 2019 Accenture. All rights reserved.</a:t>
            </a:r>
          </a:p>
        </p:txBody>
      </p:sp>
      <p:sp>
        <p:nvSpPr>
          <p:cNvPr id="6" name="Slide Number Placeholder 3"/>
          <p:cNvSpPr txBox="1">
            <a:spLocks/>
          </p:cNvSpPr>
          <p:nvPr userDrawn="1"/>
        </p:nvSpPr>
        <p:spPr>
          <a:xfrm>
            <a:off x="11506202" y="6508297"/>
            <a:ext cx="304799" cy="206375"/>
          </a:xfrm>
          <a:prstGeom prst="rect">
            <a:avLst/>
          </a:prstGeom>
        </p:spPr>
        <p:txBody>
          <a:bodyPr vert="horz" lIns="0" tIns="0" rIns="0" bIns="0" rtlCol="0" anchor="b" anchorCtr="0"/>
          <a:lstStyle>
            <a:defPPr>
              <a:defRPr lang="en-US"/>
            </a:defPPr>
            <a:lvl1pPr marL="0" algn="r" defTabSz="914400" rtl="0" eaLnBrk="1" latinLnBrk="0" hangingPunct="1">
              <a:defRPr sz="1000" kern="1200">
                <a:solidFill>
                  <a:schemeClr val="bg1">
                    <a:lumMod val="65000"/>
                  </a:schemeClr>
                </a:solidFill>
                <a:latin typeface="Graphik Regular" panose="020B050303020206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Regular"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65000"/>
                </a:prstClr>
              </a:solidFill>
              <a:effectLst/>
              <a:uLnTx/>
              <a:uFillTx/>
              <a:latin typeface="Graphik Regular" panose="020B0503030202060203" pitchFamily="34" charset="0"/>
              <a:ea typeface="+mn-ea"/>
              <a:cs typeface="+mn-cs"/>
            </a:endParaRPr>
          </a:p>
        </p:txBody>
      </p:sp>
    </p:spTree>
    <p:extLst>
      <p:ext uri="{BB962C8B-B14F-4D97-AF65-F5344CB8AC3E}">
        <p14:creationId xmlns:p14="http://schemas.microsoft.com/office/powerpoint/2010/main" val="492786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398695-49BD-DEA2-619F-A125869F721C}"/>
              </a:ext>
            </a:extLst>
          </p:cNvPr>
          <p:cNvSpPr>
            <a:spLocks noGrp="1"/>
          </p:cNvSpPr>
          <p:nvPr>
            <p:ph type="dt" sz="half" idx="10"/>
          </p:nvPr>
        </p:nvSpPr>
        <p:spPr/>
        <p:txBody>
          <a:bodyPr/>
          <a:lstStyle/>
          <a:p>
            <a:fld id="{1CA7E9A1-5A9B-4C5B-A4B9-A4F556728D26}" type="datetimeFigureOut">
              <a:rPr lang="en-IN" smtClean="0"/>
              <a:t>23-05-2024</a:t>
            </a:fld>
            <a:endParaRPr lang="en-IN"/>
          </a:p>
        </p:txBody>
      </p:sp>
      <p:sp>
        <p:nvSpPr>
          <p:cNvPr id="3" name="Footer Placeholder 2">
            <a:extLst>
              <a:ext uri="{FF2B5EF4-FFF2-40B4-BE49-F238E27FC236}">
                <a16:creationId xmlns:a16="http://schemas.microsoft.com/office/drawing/2014/main" id="{AE1BE5BA-97A5-1557-ED19-D6C38FB72A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692F060-1B3F-6F2C-130B-290B22A48BBA}"/>
              </a:ext>
            </a:extLst>
          </p:cNvPr>
          <p:cNvSpPr>
            <a:spLocks noGrp="1"/>
          </p:cNvSpPr>
          <p:nvPr>
            <p:ph type="sldNum" sz="quarter" idx="12"/>
          </p:nvPr>
        </p:nvSpPr>
        <p:spPr/>
        <p:txBody>
          <a:bodyPr/>
          <a:lstStyle/>
          <a:p>
            <a:fld id="{C06BFC02-9401-4C37-9DEC-0146D2362843}" type="slidenum">
              <a:rPr lang="en-IN" smtClean="0"/>
              <a:t>‹#›</a:t>
            </a:fld>
            <a:endParaRPr lang="en-IN"/>
          </a:p>
        </p:txBody>
      </p:sp>
    </p:spTree>
    <p:extLst>
      <p:ext uri="{BB962C8B-B14F-4D97-AF65-F5344CB8AC3E}">
        <p14:creationId xmlns:p14="http://schemas.microsoft.com/office/powerpoint/2010/main" val="39111729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11" name="Title 10"/>
          <p:cNvSpPr>
            <a:spLocks noGrp="1"/>
          </p:cNvSpPr>
          <p:nvPr>
            <p:ph type="title"/>
          </p:nvPr>
        </p:nvSpPr>
        <p:spPr>
          <a:xfrm>
            <a:off x="381000" y="380999"/>
            <a:ext cx="5177118" cy="990601"/>
          </a:xfrm>
        </p:spPr>
        <p:txBody>
          <a:bodyPr/>
          <a:lstStyle>
            <a:lvl1pPr>
              <a:defRPr spc="-150"/>
            </a:lvl1pPr>
          </a:lstStyle>
          <a:p>
            <a:r>
              <a:rPr lang="en-US"/>
              <a:t>Click to edit Master title style</a:t>
            </a:r>
          </a:p>
        </p:txBody>
      </p:sp>
    </p:spTree>
    <p:extLst>
      <p:ext uri="{BB962C8B-B14F-4D97-AF65-F5344CB8AC3E}">
        <p14:creationId xmlns:p14="http://schemas.microsoft.com/office/powerpoint/2010/main" val="2618488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 name="Rectangle 3">
            <a:extLst>
              <a:ext uri="{FF2B5EF4-FFF2-40B4-BE49-F238E27FC236}">
                <a16:creationId xmlns:a16="http://schemas.microsoft.com/office/drawing/2014/main" id="{B4CDBADF-FC8E-2BDF-86CC-5CF1C1900BC6}"/>
              </a:ext>
            </a:extLst>
          </p:cNvPr>
          <p:cNvSpPr/>
          <p:nvPr userDrawn="1"/>
        </p:nvSpPr>
        <p:spPr>
          <a:xfrm>
            <a:off x="6096000" y="0"/>
            <a:ext cx="6096000" cy="6414448"/>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39748469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3FF176F-37F7-412C-86E6-DA39271B65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93" r="337"/>
          <a:stretch/>
        </p:blipFill>
        <p:spPr>
          <a:xfrm>
            <a:off x="0" y="0"/>
            <a:ext cx="12192000" cy="6858000"/>
          </a:xfrm>
          <a:prstGeom prst="rect">
            <a:avLst/>
          </a:prstGeom>
        </p:spPr>
      </p:pic>
      <p:sp>
        <p:nvSpPr>
          <p:cNvPr id="2" name="Rectangle 1">
            <a:extLst>
              <a:ext uri="{FF2B5EF4-FFF2-40B4-BE49-F238E27FC236}">
                <a16:creationId xmlns:a16="http://schemas.microsoft.com/office/drawing/2014/main" id="{06CF9766-EAD3-42D6-BE64-C117A8D07D0A}"/>
              </a:ext>
            </a:extLst>
          </p:cNvPr>
          <p:cNvSpPr/>
          <p:nvPr userDrawn="1"/>
        </p:nvSpPr>
        <p:spPr>
          <a:xfrm>
            <a:off x="92075" y="88900"/>
            <a:ext cx="12007850" cy="667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raphik Light"/>
              <a:ea typeface="+mn-ea"/>
              <a:cs typeface="+mn-cs"/>
            </a:endParaRPr>
          </a:p>
        </p:txBody>
      </p:sp>
      <p:sp>
        <p:nvSpPr>
          <p:cNvPr id="4" name="Footer Placeholder 3">
            <a:extLst>
              <a:ext uri="{FF2B5EF4-FFF2-40B4-BE49-F238E27FC236}">
                <a16:creationId xmlns:a16="http://schemas.microsoft.com/office/drawing/2014/main" id="{4ED766D8-95C5-4C03-8A67-1E18D98B51AB}"/>
              </a:ext>
            </a:extLst>
          </p:cNvPr>
          <p:cNvSpPr>
            <a:spLocks noGrp="1"/>
          </p:cNvSpPr>
          <p:nvPr userDrawn="1">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dirty="0">
                <a:ln>
                  <a:noFill/>
                </a:ln>
                <a:solidFill>
                  <a:prstClr val="black">
                    <a:alpha val="75000"/>
                  </a:prstClr>
                </a:solidFill>
                <a:effectLst/>
                <a:uLnTx/>
                <a:uFillTx/>
                <a:latin typeface="Graphik Light"/>
                <a:ea typeface="+mn-ea"/>
                <a:cs typeface="+mn-cs"/>
              </a:rPr>
              <a:t>Copyright © 2022 Accenture. All rights reserved.</a:t>
            </a:r>
          </a:p>
        </p:txBody>
      </p:sp>
      <p:sp>
        <p:nvSpPr>
          <p:cNvPr id="5" name="Slide Number Placeholder 3">
            <a:extLst>
              <a:ext uri="{FF2B5EF4-FFF2-40B4-BE49-F238E27FC236}">
                <a16:creationId xmlns:a16="http://schemas.microsoft.com/office/drawing/2014/main" id="{37E788A2-2324-4170-8766-EA719AFFFE2E}"/>
              </a:ext>
            </a:extLst>
          </p:cNvPr>
          <p:cNvSpPr>
            <a:spLocks noGrp="1"/>
          </p:cNvSpPr>
          <p:nvPr userDrawn="1">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prstClr val="black"/>
                </a:solidFill>
                <a:effectLst/>
                <a:uLnTx/>
                <a:uFillTx/>
                <a:latin typeface="Graphik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Graphik Light"/>
              <a:ea typeface="+mn-ea"/>
              <a:cs typeface="+mn-cs"/>
            </a:endParaRPr>
          </a:p>
        </p:txBody>
      </p:sp>
      <p:sp>
        <p:nvSpPr>
          <p:cNvPr id="6" name="Title 6">
            <a:extLst>
              <a:ext uri="{FF2B5EF4-FFF2-40B4-BE49-F238E27FC236}">
                <a16:creationId xmlns:a16="http://schemas.microsoft.com/office/drawing/2014/main" id="{DE0AEF0A-947A-4B80-9CB2-99EC9F0E9020}"/>
              </a:ext>
            </a:extLst>
          </p:cNvPr>
          <p:cNvSpPr>
            <a:spLocks noGrp="1"/>
          </p:cNvSpPr>
          <p:nvPr userDrawn="1">
            <p:ph type="title" hasCustomPrompt="1"/>
          </p:nvPr>
        </p:nvSpPr>
        <p:spPr>
          <a:xfrm>
            <a:off x="476264" y="546103"/>
            <a:ext cx="10834864" cy="615784"/>
          </a:xfrm>
          <a:prstGeom prst="rect">
            <a:avLst/>
          </a:prstGeom>
        </p:spPr>
        <p:txBody>
          <a:bodyPr lIns="0" tIns="0" rIns="0" bIns="0" anchor="t"/>
          <a:lstStyle>
            <a:lvl1pPr>
              <a:lnSpc>
                <a:spcPct val="80000"/>
              </a:lnSpc>
              <a:defRPr sz="4000" b="0" i="0" cap="none" spc="-150">
                <a:solidFill>
                  <a:schemeClr val="accent3"/>
                </a:solidFill>
                <a:latin typeface="Graphik Semibold" panose="020B0703030202060203" pitchFamily="34" charset="0"/>
              </a:defRPr>
            </a:lvl1pPr>
          </a:lstStyle>
          <a:p>
            <a:r>
              <a:rPr lang="en-US"/>
              <a:t>Slide title goes here</a:t>
            </a:r>
          </a:p>
        </p:txBody>
      </p:sp>
      <p:sp>
        <p:nvSpPr>
          <p:cNvPr id="7" name="Text Placeholder 3">
            <a:extLst>
              <a:ext uri="{FF2B5EF4-FFF2-40B4-BE49-F238E27FC236}">
                <a16:creationId xmlns:a16="http://schemas.microsoft.com/office/drawing/2014/main" id="{9EDDEFB3-ADC8-48AA-8FB8-3C38C7F15252}"/>
              </a:ext>
            </a:extLst>
          </p:cNvPr>
          <p:cNvSpPr>
            <a:spLocks noGrp="1"/>
          </p:cNvSpPr>
          <p:nvPr userDrawn="1">
            <p:ph type="body" sz="quarter" idx="12" hasCustomPrompt="1"/>
          </p:nvPr>
        </p:nvSpPr>
        <p:spPr>
          <a:xfrm>
            <a:off x="476264" y="1185897"/>
            <a:ext cx="10834847" cy="384048"/>
          </a:xfrm>
          <a:prstGeom prst="rect">
            <a:avLst/>
          </a:prstGeom>
        </p:spPr>
        <p:txBody>
          <a:bodyPr lIns="0" tIns="0" rIns="0" bIns="0" anchor="t"/>
          <a:lstStyle>
            <a:lvl1pPr marL="0" indent="0">
              <a:spcAft>
                <a:spcPts val="0"/>
              </a:spcAft>
              <a:buNone/>
              <a:defRPr>
                <a:solidFill>
                  <a:schemeClr val="tx1"/>
                </a:solidFill>
                <a:latin typeface="GT Sectra Fine Rg" panose="00000500000000000000" pitchFamily="50" charset="0"/>
              </a:defRPr>
            </a:lvl1pPr>
          </a:lstStyle>
          <a:p>
            <a:pPr lvl="0"/>
            <a:r>
              <a:rPr lang="en-US"/>
              <a:t>Place subtitle here 20pt</a:t>
            </a:r>
          </a:p>
        </p:txBody>
      </p:sp>
    </p:spTree>
    <p:extLst>
      <p:ext uri="{BB962C8B-B14F-4D97-AF65-F5344CB8AC3E}">
        <p14:creationId xmlns:p14="http://schemas.microsoft.com/office/powerpoint/2010/main" val="2076766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Tree>
    <p:extLst>
      <p:ext uri="{BB962C8B-B14F-4D97-AF65-F5344CB8AC3E}">
        <p14:creationId xmlns:p14="http://schemas.microsoft.com/office/powerpoint/2010/main" val="14033402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a:t>Place subtitle here in GT Sectra Fine </a:t>
            </a:r>
            <a:r>
              <a:rPr lang="en-GB" err="1"/>
              <a:t>Rg</a:t>
            </a:r>
            <a:r>
              <a:rPr lang="en-GB"/>
              <a:t> 20pt</a:t>
            </a:r>
            <a:endParaRPr lang="en-US"/>
          </a:p>
        </p:txBody>
      </p:sp>
    </p:spTree>
    <p:extLst>
      <p:ext uri="{BB962C8B-B14F-4D97-AF65-F5344CB8AC3E}">
        <p14:creationId xmlns:p14="http://schemas.microsoft.com/office/powerpoint/2010/main" val="4114459587"/>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3996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0903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Mast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a:t>Click to edit title</a:t>
            </a:r>
          </a:p>
        </p:txBody>
      </p:sp>
      <p:sp>
        <p:nvSpPr>
          <p:cNvPr id="8" name="Text Placeholder 7"/>
          <p:cNvSpPr>
            <a:spLocks noGrp="1"/>
          </p:cNvSpPr>
          <p:nvPr>
            <p:ph type="body" sz="quarter" idx="13" hasCustomPrompt="1"/>
          </p:nvPr>
        </p:nvSpPr>
        <p:spPr>
          <a:xfrm>
            <a:off x="381000" y="3543303"/>
            <a:ext cx="5715000" cy="2857498"/>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14" name="Group 13"/>
          <p:cNvGrpSpPr>
            <a:grpSpLocks noChangeAspect="1"/>
          </p:cNvGrpSpPr>
          <p:nvPr userDrawn="1"/>
        </p:nvGrpSpPr>
        <p:grpSpPr>
          <a:xfrm>
            <a:off x="9554578" y="5833249"/>
            <a:ext cx="2256422" cy="605651"/>
            <a:chOff x="9638475" y="1219200"/>
            <a:chExt cx="1389888" cy="373063"/>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DA33B9B6-4A4F-4E1B-A8B0-C068D42685C9}"/>
              </a:ext>
            </a:extLst>
          </p:cNvPr>
          <p:cNvPicPr>
            <a:picLocks noChangeAspect="1"/>
          </p:cNvPicPr>
          <p:nvPr userDrawn="1"/>
        </p:nvPicPr>
        <p:blipFill>
          <a:blip r:embed="rId3"/>
          <a:stretch>
            <a:fillRect/>
          </a:stretch>
        </p:blipFill>
        <p:spPr>
          <a:xfrm>
            <a:off x="7447741" y="937418"/>
            <a:ext cx="4309200" cy="4524660"/>
          </a:xfrm>
          <a:prstGeom prst="rect">
            <a:avLst/>
          </a:prstGeom>
        </p:spPr>
      </p:pic>
    </p:spTree>
    <p:extLst>
      <p:ext uri="{BB962C8B-B14F-4D97-AF65-F5344CB8AC3E}">
        <p14:creationId xmlns:p14="http://schemas.microsoft.com/office/powerpoint/2010/main" val="13262045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ong Headline-subtitle">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2023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a:p>
        </p:txBody>
      </p:sp>
      <p:sp>
        <p:nvSpPr>
          <p:cNvPr id="5" name="Text Placeholder 7">
            <a:extLst>
              <a:ext uri="{FF2B5EF4-FFF2-40B4-BE49-F238E27FC236}">
                <a16:creationId xmlns:a16="http://schemas.microsoft.com/office/drawing/2014/main" id="{C65C44FD-EBE5-6E5B-BB61-732409EF2390}"/>
              </a:ext>
            </a:extLst>
          </p:cNvPr>
          <p:cNvSpPr>
            <a:spLocks noGrp="1"/>
          </p:cNvSpPr>
          <p:nvPr>
            <p:ph type="body" sz="quarter" idx="13" hasCustomPrompt="1"/>
          </p:nvPr>
        </p:nvSpPr>
        <p:spPr>
          <a:xfrm>
            <a:off x="381000" y="764421"/>
            <a:ext cx="11430000" cy="576000"/>
          </a:xfrm>
        </p:spPr>
        <p:txBody>
          <a:bodyPr tIns="0">
            <a:noAutofit/>
          </a:bodyPr>
          <a:lstStyle>
            <a:lvl1pPr marL="0" indent="0">
              <a:lnSpc>
                <a:spcPct val="80000"/>
              </a:lnSpc>
              <a:spcAft>
                <a:spcPts val="0"/>
              </a:spcAft>
              <a:buNone/>
              <a:defRPr sz="1400" b="0" i="0" cap="none" baseline="0">
                <a:solidFill>
                  <a:schemeClr val="tx2"/>
                </a:solidFill>
                <a:latin typeface="Graphik Light" panose="020B0403030202060203" pitchFamily="34" charset="77"/>
              </a:defRPr>
            </a:lvl1pPr>
          </a:lstStyle>
          <a:p>
            <a:pPr lvl="0"/>
            <a:r>
              <a:rPr lang="en-US"/>
              <a:t>Edit Master text styles</a:t>
            </a:r>
          </a:p>
        </p:txBody>
      </p:sp>
      <p:sp>
        <p:nvSpPr>
          <p:cNvPr id="6" name="Title Placeholder 1">
            <a:extLst>
              <a:ext uri="{FF2B5EF4-FFF2-40B4-BE49-F238E27FC236}">
                <a16:creationId xmlns:a16="http://schemas.microsoft.com/office/drawing/2014/main" id="{50B7ABC8-0387-A727-AE3D-62F79F793990}"/>
              </a:ext>
            </a:extLst>
          </p:cNvPr>
          <p:cNvSpPr>
            <a:spLocks noGrp="1"/>
          </p:cNvSpPr>
          <p:nvPr>
            <p:ph type="title"/>
          </p:nvPr>
        </p:nvSpPr>
        <p:spPr>
          <a:xfrm>
            <a:off x="381000" y="381000"/>
            <a:ext cx="11430000" cy="279391"/>
          </a:xfrm>
          <a:prstGeom prst="rect">
            <a:avLst/>
          </a:prstGeom>
        </p:spPr>
        <p:txBody>
          <a:bodyPr vert="horz" lIns="0" tIns="45720" rIns="0" bIns="0" rtlCol="0" anchor="t" anchorCtr="0">
            <a:noAutofit/>
          </a:bodyPr>
          <a:lstStyle>
            <a:lvl1pPr>
              <a:lnSpc>
                <a:spcPct val="80000"/>
              </a:lnSpc>
              <a:defRPr sz="2400" cap="none">
                <a:solidFill>
                  <a:schemeClr val="tx1"/>
                </a:solidFill>
              </a:defRPr>
            </a:lvl1pPr>
          </a:lstStyle>
          <a:p>
            <a:r>
              <a:rPr lang="en-US"/>
              <a:t>Click to edit </a:t>
            </a:r>
          </a:p>
        </p:txBody>
      </p:sp>
    </p:spTree>
    <p:extLst>
      <p:ext uri="{BB962C8B-B14F-4D97-AF65-F5344CB8AC3E}">
        <p14:creationId xmlns:p14="http://schemas.microsoft.com/office/powerpoint/2010/main" val="51883237"/>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6"/>
            <a:ext cx="10941073" cy="1095121"/>
          </a:xfrm>
        </p:spPr>
        <p:txBody>
          <a:bodyPr/>
          <a:lstStyle/>
          <a:p>
            <a:r>
              <a:rPr lang="en-US"/>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2" name="Footer Placeholder 1"/>
          <p:cNvSpPr>
            <a:spLocks noGrp="1"/>
          </p:cNvSpPr>
          <p:nvPr>
            <p:ph type="ftr" sz="quarter" idx="13"/>
          </p:nvPr>
        </p:nvSpPr>
        <p:spPr>
          <a:xfrm flipH="1">
            <a:off x="625467" y="6537399"/>
            <a:ext cx="5366096" cy="161888"/>
          </a:xfrm>
        </p:spPr>
        <p:txBody>
          <a:bodyPr/>
          <a:lstStyle/>
          <a:p>
            <a:r>
              <a:rPr lang="en-US" dirty="0">
                <a:solidFill>
                  <a:srgbClr val="666666"/>
                </a:solidFill>
              </a:rPr>
              <a:t>Copyright © 2017 Accenture  All rights reserved.</a:t>
            </a:r>
          </a:p>
        </p:txBody>
      </p:sp>
    </p:spTree>
    <p:extLst>
      <p:ext uri="{BB962C8B-B14F-4D97-AF65-F5344CB8AC3E}">
        <p14:creationId xmlns:p14="http://schemas.microsoft.com/office/powerpoint/2010/main" val="20795311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asic 1a">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prstClr val="black">
                    <a:tint val="75000"/>
                  </a:prstClr>
                </a:solidFill>
              </a:rPr>
              <a:t>Copyright © 2017 Accenture  All rights reserved.</a:t>
            </a:r>
          </a:p>
        </p:txBody>
      </p:sp>
      <p:sp>
        <p:nvSpPr>
          <p:cNvPr id="4" name="Slide Number Placeholder 3"/>
          <p:cNvSpPr>
            <a:spLocks noGrp="1"/>
          </p:cNvSpPr>
          <p:nvPr>
            <p:ph type="sldNum" sz="quarter" idx="11"/>
          </p:nvPr>
        </p:nvSpPr>
        <p:spPr/>
        <p:txBody>
          <a:bodyPr/>
          <a:lstStyle>
            <a:lvl1pPr>
              <a:defRPr sz="933"/>
            </a:lvl1pPr>
          </a:lstStyle>
          <a:p>
            <a:fld id="{BB172297-6A79-DF43-998B-2878B1A9EE75}" type="slidenum">
              <a:rPr lang="en-US" smtClean="0">
                <a:solidFill>
                  <a:prstClr val="black">
                    <a:tint val="75000"/>
                  </a:prstClr>
                </a:solidFill>
              </a:rPr>
              <a:pPr/>
              <a:t>‹#›</a:t>
            </a:fld>
            <a:endParaRPr lang="en-US" dirty="0">
              <a:solidFill>
                <a:prstClr val="black">
                  <a:tint val="75000"/>
                </a:prstClr>
              </a:solidFill>
            </a:endParaRPr>
          </a:p>
        </p:txBody>
      </p:sp>
      <p:sp>
        <p:nvSpPr>
          <p:cNvPr id="5" name="Title 4"/>
          <p:cNvSpPr>
            <a:spLocks noGrp="1"/>
          </p:cNvSpPr>
          <p:nvPr>
            <p:ph type="title"/>
          </p:nvPr>
        </p:nvSpPr>
        <p:spPr>
          <a:xfrm>
            <a:off x="625474" y="13"/>
            <a:ext cx="10941073" cy="1095121"/>
          </a:xfrm>
          <a:prstGeom prst="rect">
            <a:avLst/>
          </a:prstGeom>
        </p:spPr>
        <p:txBody>
          <a:bodyPr lIns="91434" tIns="45717" rIns="91434" bIns="45717"/>
          <a:lstStyle/>
          <a:p>
            <a:r>
              <a:rPr lang="en-US" dirty="0"/>
              <a:t>Click to edit Master title style</a:t>
            </a:r>
            <a:endParaRPr lang="en-AU" dirty="0"/>
          </a:p>
        </p:txBody>
      </p:sp>
    </p:spTree>
    <p:extLst>
      <p:ext uri="{BB962C8B-B14F-4D97-AF65-F5344CB8AC3E}">
        <p14:creationId xmlns:p14="http://schemas.microsoft.com/office/powerpoint/2010/main" val="2435887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D986E-2D37-417A-A3AF-C8E9C6DE77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Bk" panose="000004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May 22, 2024</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Graphik Light" panose="020B0403030202060203" pitchFamily="34" charset="0"/>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24161970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GTS">
    <p:bg>
      <p:bgPr>
        <a:solidFill>
          <a:schemeClr val="accent3"/>
        </a:solidFill>
        <a:effectLst/>
      </p:bgPr>
    </p:bg>
    <p:spTree>
      <p:nvGrpSpPr>
        <p:cNvPr id="1" name=""/>
        <p:cNvGrpSpPr/>
        <p:nvPr/>
      </p:nvGrpSpPr>
      <p:grpSpPr>
        <a:xfrm>
          <a:off x="0" y="0"/>
          <a:ext cx="0" cy="0"/>
          <a:chOff x="0" y="0"/>
          <a:chExt cx="0" cy="0"/>
        </a:xfrm>
      </p:grpSpPr>
      <p:pic>
        <p:nvPicPr>
          <p:cNvPr id="5" name="Picture 4" descr="A picture containing person&#10;&#10;Description automatically generated">
            <a:extLst>
              <a:ext uri="{FF2B5EF4-FFF2-40B4-BE49-F238E27FC236}">
                <a16:creationId xmlns:a16="http://schemas.microsoft.com/office/drawing/2014/main" id="{3A21878E-EA2F-4975-A2D9-1FCB9FE99F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Bk" panose="000004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May 22, 2024</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Graphik Light" panose="020B0403030202060203" pitchFamily="34" charset="0"/>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41646349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D766D8-95C5-4C03-8A67-1E18D98B51AB}"/>
              </a:ext>
            </a:extLst>
          </p:cNvPr>
          <p:cNvSpPr>
            <a:spLocks noGrp="1"/>
          </p:cNvSpPr>
          <p:nvPr userDrawn="1">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dirty="0">
                <a:ln>
                  <a:noFill/>
                </a:ln>
                <a:solidFill>
                  <a:prstClr val="black">
                    <a:alpha val="75000"/>
                  </a:prstClr>
                </a:solidFill>
                <a:effectLst/>
                <a:uLnTx/>
                <a:uFillTx/>
                <a:latin typeface="Graphik Light"/>
                <a:ea typeface="+mn-ea"/>
                <a:cs typeface="+mn-cs"/>
              </a:rPr>
              <a:t>Copyright © 2022 Accenture. All rights reserved.</a:t>
            </a:r>
          </a:p>
        </p:txBody>
      </p:sp>
      <p:sp>
        <p:nvSpPr>
          <p:cNvPr id="5" name="Slide Number Placeholder 3">
            <a:extLst>
              <a:ext uri="{FF2B5EF4-FFF2-40B4-BE49-F238E27FC236}">
                <a16:creationId xmlns:a16="http://schemas.microsoft.com/office/drawing/2014/main" id="{37E788A2-2324-4170-8766-EA719AFFFE2E}"/>
              </a:ext>
            </a:extLst>
          </p:cNvPr>
          <p:cNvSpPr>
            <a:spLocks noGrp="1"/>
          </p:cNvSpPr>
          <p:nvPr userDrawn="1">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prstClr val="black"/>
                </a:solidFill>
                <a:effectLst/>
                <a:uLnTx/>
                <a:uFillTx/>
                <a:latin typeface="Graphik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Graphik Light"/>
              <a:ea typeface="+mn-ea"/>
              <a:cs typeface="+mn-cs"/>
            </a:endParaRPr>
          </a:p>
        </p:txBody>
      </p:sp>
      <p:sp>
        <p:nvSpPr>
          <p:cNvPr id="6" name="Title 6">
            <a:extLst>
              <a:ext uri="{FF2B5EF4-FFF2-40B4-BE49-F238E27FC236}">
                <a16:creationId xmlns:a16="http://schemas.microsoft.com/office/drawing/2014/main" id="{DE0AEF0A-947A-4B80-9CB2-99EC9F0E9020}"/>
              </a:ext>
            </a:extLst>
          </p:cNvPr>
          <p:cNvSpPr>
            <a:spLocks noGrp="1"/>
          </p:cNvSpPr>
          <p:nvPr userDrawn="1">
            <p:ph type="title" hasCustomPrompt="1"/>
          </p:nvPr>
        </p:nvSpPr>
        <p:spPr>
          <a:xfrm>
            <a:off x="476264" y="546103"/>
            <a:ext cx="10834864" cy="615784"/>
          </a:xfrm>
          <a:prstGeom prst="rect">
            <a:avLst/>
          </a:prstGeom>
        </p:spPr>
        <p:txBody>
          <a:bodyPr lIns="0" tIns="0" rIns="0" bIns="0" anchor="t"/>
          <a:lstStyle>
            <a:lvl1pPr>
              <a:lnSpc>
                <a:spcPct val="80000"/>
              </a:lnSpc>
              <a:defRPr sz="4000" b="0" i="0" cap="none" spc="-150">
                <a:solidFill>
                  <a:schemeClr val="accent3"/>
                </a:solidFill>
                <a:latin typeface="Graphik Semibold" panose="020B0703030202060203" pitchFamily="34" charset="0"/>
              </a:defRPr>
            </a:lvl1pPr>
          </a:lstStyle>
          <a:p>
            <a:r>
              <a:rPr lang="en-US"/>
              <a:t>Slide title goes here</a:t>
            </a:r>
          </a:p>
        </p:txBody>
      </p:sp>
    </p:spTree>
    <p:extLst>
      <p:ext uri="{BB962C8B-B14F-4D97-AF65-F5344CB8AC3E}">
        <p14:creationId xmlns:p14="http://schemas.microsoft.com/office/powerpoint/2010/main" val="2769501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F58CD6-42F1-4E6C-BCF3-DF0A489B65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 y="0"/>
            <a:ext cx="12191412" cy="6858000"/>
          </a:xfrm>
          <a:prstGeom prst="rect">
            <a:avLst/>
          </a:prstGeom>
        </p:spPr>
      </p:pic>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Bk" panose="000004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May 22, 2024</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Graphik Light" panose="020B0403030202060203" pitchFamily="34" charset="0"/>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41559320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Cover Image - Left-aligned, GTS">
    <p:bg>
      <p:bgPr>
        <a:solidFill>
          <a:schemeClr val="accent3"/>
        </a:solidFill>
        <a:effectLst/>
      </p:bgPr>
    </p:bg>
    <p:spTree>
      <p:nvGrpSpPr>
        <p:cNvPr id="1" name=""/>
        <p:cNvGrpSpPr/>
        <p:nvPr/>
      </p:nvGrpSpPr>
      <p:grpSpPr>
        <a:xfrm>
          <a:off x="0" y="0"/>
          <a:ext cx="0" cy="0"/>
          <a:chOff x="0" y="0"/>
          <a:chExt cx="0" cy="0"/>
        </a:xfrm>
      </p:grpSpPr>
      <p:pic>
        <p:nvPicPr>
          <p:cNvPr id="5" name="Picture 4" descr="A picture containing blur&#10;&#10;Description automatically generated">
            <a:extLst>
              <a:ext uri="{FF2B5EF4-FFF2-40B4-BE49-F238E27FC236}">
                <a16:creationId xmlns:a16="http://schemas.microsoft.com/office/drawing/2014/main" id="{00A266A3-9FC5-4069-9273-A77B03B912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Bk" panose="000004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May 22, 2024</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Graphik Light" panose="020B0403030202060203" pitchFamily="34" charset="0"/>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34247668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33188627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402771"/>
          </a:xfrm>
        </p:spPr>
        <p:txBody>
          <a:bodyPr/>
          <a:lstStyle>
            <a:lvl1pPr>
              <a:defRPr sz="3600"/>
            </a:lvl1pPr>
          </a:lstStyle>
          <a:p>
            <a:r>
              <a:rPr lang="en-GB" dirty="0"/>
              <a:t>Place headline here (36pt, min 30pt)</a:t>
            </a:r>
            <a:endParaRPr lang="en-US" dirty="0"/>
          </a:p>
        </p:txBody>
      </p:sp>
      <p:sp>
        <p:nvSpPr>
          <p:cNvPr id="5" name="Text Placeholder 4">
            <a:extLst>
              <a:ext uri="{FF2B5EF4-FFF2-40B4-BE49-F238E27FC236}">
                <a16:creationId xmlns:a16="http://schemas.microsoft.com/office/drawing/2014/main" id="{CF56F171-08B5-4705-AB0C-3E5FFEF62138}"/>
              </a:ext>
            </a:extLst>
          </p:cNvPr>
          <p:cNvSpPr>
            <a:spLocks noGrp="1"/>
          </p:cNvSpPr>
          <p:nvPr>
            <p:ph type="body" sz="quarter" idx="10" hasCustomPrompt="1"/>
          </p:nvPr>
        </p:nvSpPr>
        <p:spPr>
          <a:xfrm>
            <a:off x="381000" y="968829"/>
            <a:ext cx="11430000" cy="1298575"/>
          </a:xfrm>
        </p:spPr>
        <p:txBody>
          <a:bodyPr/>
          <a:lstStyle>
            <a:lvl1pPr>
              <a:defRPr/>
            </a:lvl1pPr>
            <a:lvl2pPr marL="0" indent="0">
              <a:buNone/>
              <a:defRPr/>
            </a:lvl2pPr>
          </a:lstStyle>
          <a:p>
            <a:pPr lvl="0"/>
            <a:r>
              <a:rPr lang="en-US" dirty="0"/>
              <a:t>Click to edit Subtitle text – 18pt</a:t>
            </a:r>
          </a:p>
        </p:txBody>
      </p:sp>
    </p:spTree>
    <p:extLst>
      <p:ext uri="{BB962C8B-B14F-4D97-AF65-F5344CB8AC3E}">
        <p14:creationId xmlns:p14="http://schemas.microsoft.com/office/powerpoint/2010/main" val="784547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18533305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lvl1pPr>
              <a:defRPr>
                <a:solidFill>
                  <a:srgbClr val="A6A6A6"/>
                </a:solidFill>
              </a:defRPr>
            </a:lvl1pPr>
          </a:lstStyle>
          <a:p>
            <a:fld id="{4F9AC08D-23A9-440E-BCB9-AA1E9877CC38}" type="slidenum">
              <a:rPr lang="en-US" smtClean="0"/>
              <a:pPr/>
              <a:t>‹#›</a:t>
            </a:fld>
            <a:endParaRPr lang="en-US"/>
          </a:p>
        </p:txBody>
      </p:sp>
      <p:sp>
        <p:nvSpPr>
          <p:cNvPr id="11" name="Title 10"/>
          <p:cNvSpPr>
            <a:spLocks noGrp="1"/>
          </p:cNvSpPr>
          <p:nvPr>
            <p:ph type="title"/>
          </p:nvPr>
        </p:nvSpPr>
        <p:spPr/>
        <p:txBody>
          <a:bodyPr>
            <a:normAutofit/>
          </a:bodyPr>
          <a:lstStyle>
            <a:lvl1pPr>
              <a:defRPr sz="3600"/>
            </a:lvl1pPr>
          </a:lstStyle>
          <a:p>
            <a:r>
              <a:rPr lang="en-US"/>
              <a:t>Click to edit Master title style</a:t>
            </a:r>
          </a:p>
        </p:txBody>
      </p:sp>
      <p:sp>
        <p:nvSpPr>
          <p:cNvPr id="5" name="Footer Placeholder 4">
            <a:extLst>
              <a:ext uri="{FF2B5EF4-FFF2-40B4-BE49-F238E27FC236}">
                <a16:creationId xmlns:a16="http://schemas.microsoft.com/office/drawing/2014/main" id="{8ED1CCDA-B829-40F1-803A-3B57AB05537F}"/>
              </a:ext>
            </a:extLst>
          </p:cNvPr>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rgbClr val="A6A6A6"/>
                </a:solidFill>
                <a:latin typeface="+mn-lt"/>
              </a:defRPr>
            </a:lvl1pPr>
          </a:lstStyle>
          <a:p>
            <a:r>
              <a:rPr lang="en-US"/>
              <a:t>Copyright © 2020 Accenture Security. All rights reserved.</a:t>
            </a:r>
          </a:p>
        </p:txBody>
      </p:sp>
    </p:spTree>
    <p:extLst>
      <p:ext uri="{BB962C8B-B14F-4D97-AF65-F5344CB8AC3E}">
        <p14:creationId xmlns:p14="http://schemas.microsoft.com/office/powerpoint/2010/main" val="3925869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nly tag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AF16-5695-48C1-83EE-CF5746DEDDC5}"/>
              </a:ext>
            </a:extLst>
          </p:cNvPr>
          <p:cNvSpPr>
            <a:spLocks noGrp="1"/>
          </p:cNvSpPr>
          <p:nvPr>
            <p:ph type="title"/>
          </p:nvPr>
        </p:nvSpPr>
        <p:spPr>
          <a:xfrm>
            <a:off x="309881" y="217069"/>
            <a:ext cx="11430000" cy="375368"/>
          </a:xfrm>
        </p:spPr>
        <p:txBody>
          <a:bodyPr vert="horz" lIns="0" tIns="0" rIns="0" bIns="0" rtlCol="0" anchor="t" anchorCtr="0">
            <a:noAutofit/>
          </a:bodyPr>
          <a:lstStyle>
            <a:lvl1pPr>
              <a:lnSpc>
                <a:spcPct val="90000"/>
              </a:lnSpc>
              <a:defRPr lang="en-US" sz="2800">
                <a:solidFill>
                  <a:schemeClr val="accent1"/>
                </a:solidFill>
                <a:latin typeface="Graphik Black" panose="020B0A03030202060203" pitchFamily="34" charset="0"/>
              </a:defRPr>
            </a:lvl1pPr>
          </a:lstStyle>
          <a:p>
            <a:pPr marL="0" lvl="0" defTabSz="914400" latinLnBrk="0"/>
            <a:r>
              <a:rPr lang="en-US"/>
              <a:t>Click to edit Master title style</a:t>
            </a:r>
          </a:p>
        </p:txBody>
      </p:sp>
      <p:sp>
        <p:nvSpPr>
          <p:cNvPr id="5" name="Slide Number Placeholder 5">
            <a:extLst>
              <a:ext uri="{FF2B5EF4-FFF2-40B4-BE49-F238E27FC236}">
                <a16:creationId xmlns:a16="http://schemas.microsoft.com/office/drawing/2014/main" id="{9834265D-4D21-49CE-928B-E2325ED831E7}"/>
              </a:ext>
            </a:extLst>
          </p:cNvPr>
          <p:cNvSpPr txBox="1">
            <a:spLocks/>
          </p:cNvSpPr>
          <p:nvPr userDrawn="1"/>
        </p:nvSpPr>
        <p:spPr>
          <a:xfrm>
            <a:off x="11506202" y="6584096"/>
            <a:ext cx="304799" cy="206375"/>
          </a:xfrm>
          <a:prstGeom prst="rect">
            <a:avLst/>
          </a:prstGeom>
        </p:spPr>
        <p:txBody>
          <a:bodyPr vert="horz" lIns="0" tIns="0" rIns="0" bIns="0" rtlCol="0" anchor="b" anchorCtr="0"/>
          <a:lstStyle>
            <a:defPPr>
              <a:defRPr lang="en-US"/>
            </a:defPPr>
            <a:lvl1pPr marL="0" algn="r"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z="900" smtClean="0">
                <a:solidFill>
                  <a:schemeClr val="bg1">
                    <a:lumMod val="50000"/>
                  </a:schemeClr>
                </a:solidFill>
              </a:rPr>
              <a:pPr/>
              <a:t>‹#›</a:t>
            </a:fld>
            <a:endParaRPr lang="en-US" sz="900">
              <a:solidFill>
                <a:schemeClr val="bg1">
                  <a:lumMod val="50000"/>
                </a:schemeClr>
              </a:solidFill>
            </a:endParaRPr>
          </a:p>
        </p:txBody>
      </p:sp>
      <p:sp>
        <p:nvSpPr>
          <p:cNvPr id="6" name="Footer Placeholder 4">
            <a:extLst>
              <a:ext uri="{FF2B5EF4-FFF2-40B4-BE49-F238E27FC236}">
                <a16:creationId xmlns:a16="http://schemas.microsoft.com/office/drawing/2014/main" id="{4A81F183-8846-456B-A7F7-42E8202CF9C8}"/>
              </a:ext>
            </a:extLst>
          </p:cNvPr>
          <p:cNvSpPr txBox="1">
            <a:spLocks/>
          </p:cNvSpPr>
          <p:nvPr userDrawn="1"/>
        </p:nvSpPr>
        <p:spPr>
          <a:xfrm>
            <a:off x="380999" y="6584096"/>
            <a:ext cx="6858000" cy="20637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lumMod val="50000"/>
                  </a:schemeClr>
                </a:solidFill>
              </a:rPr>
              <a:t>Copyright© 2021 Accenture. All Rights Reserved. Proprietary and confidential material to Accenture. </a:t>
            </a:r>
          </a:p>
        </p:txBody>
      </p:sp>
    </p:spTree>
    <p:extLst>
      <p:ext uri="{BB962C8B-B14F-4D97-AF65-F5344CB8AC3E}">
        <p14:creationId xmlns:p14="http://schemas.microsoft.com/office/powerpoint/2010/main" val="428779356"/>
      </p:ext>
    </p:extLst>
  </p:cSld>
  <p:clrMapOvr>
    <a:masterClrMapping/>
  </p:clrMapOvr>
  <p:extLst>
    <p:ext uri="{DCECCB84-F9BA-43D5-87BE-67443E8EF086}">
      <p15:sldGuideLst xmlns:p15="http://schemas.microsoft.com/office/powerpoint/2012/main">
        <p15:guide id="1" orient="horz" pos="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3FF176F-37F7-412C-86E6-DA39271B65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93" r="337"/>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4ED766D8-95C5-4C03-8A67-1E18D98B51AB}"/>
              </a:ext>
            </a:extLst>
          </p:cNvPr>
          <p:cNvSpPr>
            <a:spLocks noGrp="1"/>
          </p:cNvSpPr>
          <p:nvPr userDrawn="1">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60000"/>
                  </a:schemeClr>
                </a:solidFill>
                <a:latin typeface="+mn-lt"/>
                <a:ea typeface="+mn-ea"/>
                <a:cs typeface="+mn-cs"/>
              </a:defRPr>
            </a:lvl1pPr>
          </a:lstStyle>
          <a:p>
            <a:pPr defTabSz="228600">
              <a:spcAft>
                <a:spcPts val="1200"/>
              </a:spcAft>
              <a:defRPr/>
            </a:pPr>
            <a:r>
              <a:rPr lang="en-GB" dirty="0"/>
              <a:t>Copyright © 2022 Accenture. All rights reserved.</a:t>
            </a:r>
          </a:p>
        </p:txBody>
      </p:sp>
      <p:sp>
        <p:nvSpPr>
          <p:cNvPr id="5" name="Slide Number Placeholder 3">
            <a:extLst>
              <a:ext uri="{FF2B5EF4-FFF2-40B4-BE49-F238E27FC236}">
                <a16:creationId xmlns:a16="http://schemas.microsoft.com/office/drawing/2014/main" id="{37E788A2-2324-4170-8766-EA719AFFFE2E}"/>
              </a:ext>
            </a:extLst>
          </p:cNvPr>
          <p:cNvSpPr>
            <a:spLocks noGrp="1"/>
          </p:cNvSpPr>
          <p:nvPr userDrawn="1">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bg1">
                    <a:alpha val="60000"/>
                  </a:schemeClr>
                </a:solidFill>
              </a:defRPr>
            </a:lvl1pPr>
          </a:lstStyle>
          <a:p>
            <a:pPr defTabSz="457200">
              <a:defRPr/>
            </a:pPr>
            <a:fld id="{1F90F471-3972-4120-B8B3-0237DE626C35}" type="slidenum">
              <a:rPr lang="en-US" smtClean="0"/>
              <a:pPr defTabSz="457200">
                <a:defRPr/>
              </a:pPr>
              <a:t>‹#›</a:t>
            </a:fld>
            <a:endParaRPr lang="en-US"/>
          </a:p>
        </p:txBody>
      </p:sp>
      <p:sp>
        <p:nvSpPr>
          <p:cNvPr id="6" name="Title 6">
            <a:extLst>
              <a:ext uri="{FF2B5EF4-FFF2-40B4-BE49-F238E27FC236}">
                <a16:creationId xmlns:a16="http://schemas.microsoft.com/office/drawing/2014/main" id="{DE0AEF0A-947A-4B80-9CB2-99EC9F0E9020}"/>
              </a:ext>
            </a:extLst>
          </p:cNvPr>
          <p:cNvSpPr>
            <a:spLocks noGrp="1"/>
          </p:cNvSpPr>
          <p:nvPr userDrawn="1">
            <p:ph type="title" hasCustomPrompt="1"/>
          </p:nvPr>
        </p:nvSpPr>
        <p:spPr>
          <a:xfrm>
            <a:off x="476264" y="546103"/>
            <a:ext cx="10834864" cy="615784"/>
          </a:xfrm>
          <a:prstGeom prst="rect">
            <a:avLst/>
          </a:prstGeom>
        </p:spPr>
        <p:txBody>
          <a:bodyPr lIns="0" tIns="0" rIns="0" bIns="0" anchor="t"/>
          <a:lstStyle>
            <a:lvl1pPr>
              <a:lnSpc>
                <a:spcPct val="80000"/>
              </a:lnSpc>
              <a:defRPr sz="4000" b="0" i="0" cap="none" spc="-150">
                <a:solidFill>
                  <a:schemeClr val="bg1"/>
                </a:solidFill>
                <a:latin typeface="Graphik Semibold" panose="020B0703030202060203" pitchFamily="34" charset="0"/>
              </a:defRPr>
            </a:lvl1pPr>
          </a:lstStyle>
          <a:p>
            <a:r>
              <a:rPr lang="en-US"/>
              <a:t>Slide title goes here</a:t>
            </a:r>
          </a:p>
        </p:txBody>
      </p:sp>
    </p:spTree>
    <p:extLst>
      <p:ext uri="{BB962C8B-B14F-4D97-AF65-F5344CB8AC3E}">
        <p14:creationId xmlns:p14="http://schemas.microsoft.com/office/powerpoint/2010/main" val="21984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E9A57-E49F-6048-994C-D59EE1BDC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65DD589-70A4-F04F-B59E-36D21E143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08492D6-C385-AA41-B592-5BDA53A7B6E0}"/>
              </a:ext>
            </a:extLst>
          </p:cNvPr>
          <p:cNvSpPr>
            <a:spLocks noGrp="1"/>
          </p:cNvSpPr>
          <p:nvPr>
            <p:ph type="dt" sz="half" idx="10"/>
          </p:nvPr>
        </p:nvSpPr>
        <p:spPr/>
        <p:txBody>
          <a:bodyPr/>
          <a:lstStyle/>
          <a:p>
            <a:fld id="{CAB55582-82C2-A64F-973E-DAD5CD0C932E}" type="datetimeFigureOut">
              <a:rPr lang="en-US" smtClean="0"/>
              <a:t>5/23/2024</a:t>
            </a:fld>
            <a:endParaRPr lang="en-US"/>
          </a:p>
        </p:txBody>
      </p:sp>
      <p:sp>
        <p:nvSpPr>
          <p:cNvPr id="5" name="Footer Placeholder 4">
            <a:extLst>
              <a:ext uri="{FF2B5EF4-FFF2-40B4-BE49-F238E27FC236}">
                <a16:creationId xmlns:a16="http://schemas.microsoft.com/office/drawing/2014/main" id="{7204F781-1457-6C4E-B37A-DDC8D912F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8691C5-1F79-0E4A-AF78-4D1DFC4E1BF3}"/>
              </a:ext>
            </a:extLst>
          </p:cNvPr>
          <p:cNvSpPr>
            <a:spLocks noGrp="1"/>
          </p:cNvSpPr>
          <p:nvPr>
            <p:ph type="sldNum" sz="quarter" idx="12"/>
          </p:nvPr>
        </p:nvSpPr>
        <p:spPr/>
        <p:txBody>
          <a:bodyPr/>
          <a:lstStyle/>
          <a:p>
            <a:fld id="{EC8474D2-E93F-C441-99C0-6FBF69F4D002}" type="slidenum">
              <a:rPr lang="en-US" smtClean="0"/>
              <a:t>‹#›</a:t>
            </a:fld>
            <a:endParaRPr lang="en-US"/>
          </a:p>
        </p:txBody>
      </p:sp>
    </p:spTree>
    <p:extLst>
      <p:ext uri="{BB962C8B-B14F-4D97-AF65-F5344CB8AC3E}">
        <p14:creationId xmlns:p14="http://schemas.microsoft.com/office/powerpoint/2010/main" val="161512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18463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Agenda Opt 2">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a:prstGeom prst="rect">
            <a:avLst/>
          </a:prstGeo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a:prstGeom prst="rect">
            <a:avLst/>
          </a:prstGeo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a:prstGeom prst="rect">
            <a:avLst/>
          </a:prstGeo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a:prstGeom prst="rect">
            <a:avLst/>
          </a:prstGeo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a:prstGeom prst="rect">
            <a:avLst/>
          </a:prstGeo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a:prstGeom prst="rect">
            <a:avLst/>
          </a:prstGeo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a:prstGeom prst="rect">
            <a:avLst/>
          </a:prstGeo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a:prstGeom prst="rect">
            <a:avLst/>
          </a:prstGeo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a:prstGeom prst="rect">
            <a:avLst/>
          </a:prstGeo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a:prstGeom prst="rect">
            <a:avLst/>
          </a:prstGeo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a:prstGeom prst="rect">
            <a:avLst/>
          </a:prstGeo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a:prstGeom prst="rect">
            <a:avLst/>
          </a:prstGeo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5" name="Footer Placeholder 6">
            <a:extLst>
              <a:ext uri="{FF2B5EF4-FFF2-40B4-BE49-F238E27FC236}">
                <a16:creationId xmlns:a16="http://schemas.microsoft.com/office/drawing/2014/main" id="{766B9677-8E89-46D5-8EE7-EF3200FA2A2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6" name="Slide Number Placeholder 9">
            <a:extLst>
              <a:ext uri="{FF2B5EF4-FFF2-40B4-BE49-F238E27FC236}">
                <a16:creationId xmlns:a16="http://schemas.microsoft.com/office/drawing/2014/main" id="{5A310842-9571-458A-83A9-1D3D1F0BF431}"/>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39861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Mast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a:prstGeom prst="rect">
            <a:avLst/>
          </a:prstGeo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a:prstGeom prst="rect">
            <a:avLst/>
          </a:prstGeo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4" name="Group 13"/>
          <p:cNvGrpSpPr>
            <a:grpSpLocks noChangeAspect="1"/>
          </p:cNvGrpSpPr>
          <p:nvPr userDrawn="1"/>
        </p:nvGrpSpPr>
        <p:grpSpPr>
          <a:xfrm>
            <a:off x="9554578" y="5833249"/>
            <a:ext cx="2256422" cy="605651"/>
            <a:chOff x="9638475" y="1219200"/>
            <a:chExt cx="1389888" cy="373063"/>
          </a:xfrm>
        </p:grpSpPr>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DA33B9B6-4A4F-4E1B-A8B0-C068D42685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447741" y="937418"/>
            <a:ext cx="4309200" cy="4524660"/>
          </a:xfrm>
          <a:prstGeom prst="rect">
            <a:avLst/>
          </a:prstGeom>
        </p:spPr>
      </p:pic>
    </p:spTree>
    <p:extLst>
      <p:ext uri="{BB962C8B-B14F-4D97-AF65-F5344CB8AC3E}">
        <p14:creationId xmlns:p14="http://schemas.microsoft.com/office/powerpoint/2010/main" val="4020521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tandard Layout Title Subtitl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750BA6-3BD3-43D4-92C6-A1A38869B2D7}"/>
              </a:ext>
            </a:extLst>
          </p:cNvPr>
          <p:cNvSpPr>
            <a:spLocks noGrp="1"/>
          </p:cNvSpPr>
          <p:nvPr>
            <p:ph type="title"/>
          </p:nvPr>
        </p:nvSpPr>
        <p:spPr>
          <a:xfrm>
            <a:off x="381000" y="381000"/>
            <a:ext cx="11430000" cy="705803"/>
          </a:xfrm>
        </p:spPr>
        <p:txBody>
          <a:bodyPr/>
          <a:lstStyle/>
          <a:p>
            <a:r>
              <a:rPr lang="de-DE" dirty="0"/>
              <a:t>Mastertitelformat bearbeiten</a:t>
            </a:r>
          </a:p>
        </p:txBody>
      </p:sp>
      <p:sp>
        <p:nvSpPr>
          <p:cNvPr id="3" name="Foliennummernplatzhalter 2">
            <a:extLst>
              <a:ext uri="{FF2B5EF4-FFF2-40B4-BE49-F238E27FC236}">
                <a16:creationId xmlns:a16="http://schemas.microsoft.com/office/drawing/2014/main" id="{1CEEAADB-4671-465D-AE09-CF767FAB5707}"/>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6" name="Textplatzhalter 5">
            <a:extLst>
              <a:ext uri="{FF2B5EF4-FFF2-40B4-BE49-F238E27FC236}">
                <a16:creationId xmlns:a16="http://schemas.microsoft.com/office/drawing/2014/main" id="{3F7D01DB-9EBF-4251-A87F-391D09060E4B}"/>
              </a:ext>
            </a:extLst>
          </p:cNvPr>
          <p:cNvSpPr>
            <a:spLocks noGrp="1"/>
          </p:cNvSpPr>
          <p:nvPr>
            <p:ph type="body" sz="quarter" idx="11"/>
          </p:nvPr>
        </p:nvSpPr>
        <p:spPr>
          <a:xfrm>
            <a:off x="381000" y="1671383"/>
            <a:ext cx="11429999" cy="4602418"/>
          </a:xfrm>
        </p:spPr>
        <p:txBody>
          <a:bodyPr>
            <a:noAutofit/>
          </a:bodyPr>
          <a:lstStyle>
            <a:lvl1pPr>
              <a:defRPr sz="1600" b="0"/>
            </a:lvl1pPr>
            <a:lvl2pPr>
              <a:defRPr sz="1400"/>
            </a:lvl2pPr>
            <a:lvl3pPr>
              <a:defRPr sz="1400"/>
            </a:lvl3pPr>
            <a:lvl4pPr>
              <a:defRPr sz="1400"/>
            </a:lvl4pPr>
            <a:lvl5pPr>
              <a:defRPr sz="1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8">
            <a:extLst>
              <a:ext uri="{FF2B5EF4-FFF2-40B4-BE49-F238E27FC236}">
                <a16:creationId xmlns:a16="http://schemas.microsoft.com/office/drawing/2014/main" id="{9B60DBB4-A363-4BD4-9110-F76AE704582C}"/>
              </a:ext>
            </a:extLst>
          </p:cNvPr>
          <p:cNvSpPr>
            <a:spLocks noGrp="1"/>
          </p:cNvSpPr>
          <p:nvPr>
            <p:ph type="body" sz="quarter" idx="12"/>
          </p:nvPr>
        </p:nvSpPr>
        <p:spPr>
          <a:xfrm>
            <a:off x="381000" y="1086803"/>
            <a:ext cx="11430000" cy="288925"/>
          </a:xfrm>
        </p:spPr>
        <p:txBody>
          <a:bodyPr>
            <a:noAutofit/>
          </a:bodyPr>
          <a:lstStyle>
            <a:lvl1pPr>
              <a:lnSpc>
                <a:spcPct val="80000"/>
              </a:lnSpc>
              <a:defRPr sz="2000" b="1">
                <a:solidFill>
                  <a:schemeClr val="accent1"/>
                </a:solidFill>
              </a:defRPr>
            </a:lvl1pPr>
          </a:lstStyle>
          <a:p>
            <a:pPr lvl="0"/>
            <a:r>
              <a:rPr lang="de-DE" dirty="0"/>
              <a:t>Mastertextformat bearbeiten</a:t>
            </a:r>
          </a:p>
        </p:txBody>
      </p:sp>
    </p:spTree>
    <p:extLst>
      <p:ext uri="{BB962C8B-B14F-4D97-AF65-F5344CB8AC3E}">
        <p14:creationId xmlns:p14="http://schemas.microsoft.com/office/powerpoint/2010/main" val="2633996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3.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8.png"/><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C409683E-AECF-4E02-9ADA-D468B92D213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dirty="0">
                <a:ln>
                  <a:noFill/>
                </a:ln>
                <a:solidFill>
                  <a:prstClr val="black">
                    <a:alpha val="75000"/>
                  </a:prstClr>
                </a:solidFill>
                <a:effectLst/>
                <a:uLnTx/>
                <a:uFillTx/>
                <a:latin typeface="Graphik Light"/>
                <a:ea typeface="+mn-ea"/>
                <a:cs typeface="+mn-cs"/>
              </a:rPr>
              <a:t>Copyright © 2022 Accenture. All rights reserved.</a:t>
            </a:r>
          </a:p>
        </p:txBody>
      </p:sp>
      <p:sp>
        <p:nvSpPr>
          <p:cNvPr id="10" name="Slide Number Placeholder 3">
            <a:extLst>
              <a:ext uri="{FF2B5EF4-FFF2-40B4-BE49-F238E27FC236}">
                <a16:creationId xmlns:a16="http://schemas.microsoft.com/office/drawing/2014/main" id="{53C4293B-323A-4D6E-B076-8E6F3FA72ABC}"/>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prstClr val="black"/>
                </a:solidFill>
                <a:effectLst/>
                <a:uLnTx/>
                <a:uFillTx/>
                <a:latin typeface="Graphik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Graphik Light"/>
              <a:ea typeface="+mn-ea"/>
              <a:cs typeface="+mn-cs"/>
            </a:endParaRPr>
          </a:p>
        </p:txBody>
      </p:sp>
    </p:spTree>
    <p:extLst>
      <p:ext uri="{BB962C8B-B14F-4D97-AF65-F5344CB8AC3E}">
        <p14:creationId xmlns:p14="http://schemas.microsoft.com/office/powerpoint/2010/main" val="227791043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73" r:id="rId6"/>
    <p:sldLayoutId id="2147483674" r:id="rId7"/>
    <p:sldLayoutId id="2147483675" r:id="rId8"/>
    <p:sldLayoutId id="2147483693" r:id="rId9"/>
    <p:sldLayoutId id="2147483711" r:id="rId10"/>
    <p:sldLayoutId id="2147483712" r:id="rId11"/>
    <p:sldLayoutId id="2147483713" r:id="rId12"/>
    <p:sldLayoutId id="2147483714" r:id="rId13"/>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4" name="Footer Placeholder 4">
            <a:extLst>
              <a:ext uri="{FF2B5EF4-FFF2-40B4-BE49-F238E27FC236}">
                <a16:creationId xmlns:a16="http://schemas.microsoft.com/office/drawing/2014/main" id="{F929EA6A-47D6-4D0E-9399-837E68889AAF}"/>
              </a:ext>
            </a:extLst>
          </p:cNvPr>
          <p:cNvSpPr>
            <a:spLocks noGrp="1"/>
          </p:cNvSpPr>
          <p:nvPr>
            <p:ph type="ftr" sz="quarter" idx="3"/>
          </p:nvPr>
        </p:nvSpPr>
        <p:spPr>
          <a:xfrm>
            <a:off x="381001" y="6477001"/>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2018 Accenture. All rights reserved.</a:t>
            </a:r>
          </a:p>
        </p:txBody>
      </p:sp>
    </p:spTree>
    <p:extLst>
      <p:ext uri="{BB962C8B-B14F-4D97-AF65-F5344CB8AC3E}">
        <p14:creationId xmlns:p14="http://schemas.microsoft.com/office/powerpoint/2010/main" val="1067252818"/>
      </p:ext>
    </p:extLst>
  </p:cSld>
  <p:clrMap bg1="lt1" tx1="dk1" bg2="lt2" tx2="dk2" accent1="accent1" accent2="accent2" accent3="accent3" accent4="accent4" accent5="accent5" accent6="accent6" hlink="hlink" folHlink="folHlink"/>
  <p:sldLayoutIdLst>
    <p:sldLayoutId id="2147483695" r:id="rId1"/>
    <p:sldLayoutId id="2147483697" r:id="rId2"/>
    <p:sldLayoutId id="2147483698" r:id="rId3"/>
    <p:sldLayoutId id="2147483699" r:id="rId4"/>
  </p:sldLayoutIdLst>
  <p:hf hd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j-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582258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hf hdr="0" dt="0"/>
  <p:txStyles>
    <p:titleStyle>
      <a:lvl1pPr marL="0" indent="0" algn="l" defTabSz="914377" rtl="0" eaLnBrk="1" latinLnBrk="0" hangingPunct="1">
        <a:lnSpc>
          <a:spcPct val="70000"/>
        </a:lnSpc>
        <a:spcBef>
          <a:spcPct val="0"/>
        </a:spcBef>
        <a:buNone/>
        <a:defRPr sz="4400" b="1" kern="1200" cap="all" spc="-150"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2022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75830267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Lst>
  <p:hf hdr="0" ftr="0"/>
  <p:txStyles>
    <p:titleStyle>
      <a:lvl1pPr algn="l" defTabSz="914400" rtl="0" eaLnBrk="1" latinLnBrk="0" hangingPunct="1">
        <a:lnSpc>
          <a:spcPct val="80000"/>
        </a:lnSpc>
        <a:spcBef>
          <a:spcPct val="0"/>
        </a:spcBef>
        <a:buNone/>
        <a:defRPr sz="3600" b="1" i="0"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Graphik Light" panose="020B0403030202060203" pitchFamily="34" charset="0"/>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b="0" kern="1200">
          <a:solidFill>
            <a:schemeClr val="tx1"/>
          </a:solidFill>
          <a:latin typeface="Graphik Light" panose="020B0403030202060203" pitchFamily="34" charset="0"/>
          <a:ea typeface="+mn-ea"/>
          <a:cs typeface="+mn-cs"/>
        </a:defRPr>
      </a:lvl2pPr>
      <a:lvl3pPr marL="457200" indent="-228600" algn="l" defTabSz="228600" rtl="0" eaLnBrk="1" latinLnBrk="0" hangingPunct="1">
        <a:lnSpc>
          <a:spcPct val="100000"/>
        </a:lnSpc>
        <a:spcBef>
          <a:spcPts val="0"/>
        </a:spcBef>
        <a:spcAft>
          <a:spcPts val="1200"/>
        </a:spcAft>
        <a:buFont typeface="Graphik"/>
        <a:buChar char="–"/>
        <a:defRPr sz="2000" b="0" kern="1200">
          <a:solidFill>
            <a:schemeClr val="tx1"/>
          </a:solidFill>
          <a:latin typeface="Graphik Light" panose="020B0403030202060203" pitchFamily="34" charset="0"/>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b="0" kern="1200">
          <a:solidFill>
            <a:schemeClr val="tx1"/>
          </a:solidFill>
          <a:latin typeface="Graphik Light" panose="020B0403030202060203" pitchFamily="34" charset="0"/>
          <a:ea typeface="+mn-ea"/>
          <a:cs typeface="+mn-cs"/>
        </a:defRPr>
      </a:lvl4pPr>
      <a:lvl5pPr marL="914400" indent="-228600" algn="l" defTabSz="228600" rtl="0" eaLnBrk="1" latinLnBrk="0" hangingPunct="1">
        <a:lnSpc>
          <a:spcPct val="100000"/>
        </a:lnSpc>
        <a:spcBef>
          <a:spcPts val="0"/>
        </a:spcBef>
        <a:spcAft>
          <a:spcPts val="1200"/>
        </a:spcAft>
        <a:buFont typeface="Graphik"/>
        <a:buChar char="–"/>
        <a:defRPr sz="1800" b="0" kern="1200">
          <a:solidFill>
            <a:schemeClr val="tx1"/>
          </a:solidFill>
          <a:latin typeface="Graphik Light" panose="020B0403030202060203" pitchFamily="34"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b="0" kern="1200">
          <a:solidFill>
            <a:schemeClr val="tx1"/>
          </a:solidFill>
          <a:latin typeface="Graphik Light" panose="020B0403030202060203" pitchFamily="34" charset="0"/>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b="0" kern="1200">
          <a:solidFill>
            <a:schemeClr val="tx1"/>
          </a:solidFill>
          <a:latin typeface="Graphik Light" panose="020B0403030202060203" pitchFamily="34" charset="0"/>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0" kern="1200">
          <a:solidFill>
            <a:schemeClr val="tx1"/>
          </a:solidFill>
          <a:latin typeface="Graphik Light" panose="020B0403030202060203" pitchFamily="34" charset="0"/>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b="0" kern="1200">
          <a:solidFill>
            <a:schemeClr val="tx2"/>
          </a:solidFill>
          <a:latin typeface="Graphik Light" panose="020B0403030202060203" pitchFamily="34"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3.emf"/><Relationship Id="rId5" Type="http://schemas.openxmlformats.org/officeDocument/2006/relationships/oleObject" Target="../embeddings/oleObject1.bin"/><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chart" Target="../charts/chart2.xml"/><Relationship Id="rId7" Type="http://schemas.openxmlformats.org/officeDocument/2006/relationships/diagramLayout" Target="../diagrams/layout1.xml"/><Relationship Id="rId2" Type="http://schemas.openxmlformats.org/officeDocument/2006/relationships/chart" Target="../charts/chart1.xml"/><Relationship Id="rId1" Type="http://schemas.openxmlformats.org/officeDocument/2006/relationships/slideLayout" Target="../slideLayouts/slideLayout32.xml"/><Relationship Id="rId6" Type="http://schemas.openxmlformats.org/officeDocument/2006/relationships/diagramData" Target="../diagrams/data1.xml"/><Relationship Id="rId11" Type="http://schemas.openxmlformats.org/officeDocument/2006/relationships/chart" Target="../charts/chart5.xml"/><Relationship Id="rId5" Type="http://schemas.openxmlformats.org/officeDocument/2006/relationships/chart" Target="../charts/chart4.xml"/><Relationship Id="rId10" Type="http://schemas.microsoft.com/office/2007/relationships/diagramDrawing" Target="../diagrams/drawing1.xml"/><Relationship Id="rId4" Type="http://schemas.openxmlformats.org/officeDocument/2006/relationships/chart" Target="../charts/chart3.xml"/><Relationship Id="rId9" Type="http://schemas.openxmlformats.org/officeDocument/2006/relationships/diagramColors" Target="../diagrams/colors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9.png"/><Relationship Id="rId21" Type="http://schemas.openxmlformats.org/officeDocument/2006/relationships/image" Target="../media/image36.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slide" Target="slide4.xml"/><Relationship Id="rId25"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39.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8.png"/><Relationship Id="rId10" Type="http://schemas.openxmlformats.org/officeDocument/2006/relationships/image" Target="../media/image26.svg"/><Relationship Id="rId19" Type="http://schemas.openxmlformats.org/officeDocument/2006/relationships/image" Target="../media/image34.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jpeg"/><Relationship Id="rId4" Type="http://schemas.openxmlformats.org/officeDocument/2006/relationships/image" Target="../media/image45.pn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ark&#10;&#10;Description automatically generated">
            <a:extLst>
              <a:ext uri="{FF2B5EF4-FFF2-40B4-BE49-F238E27FC236}">
                <a16:creationId xmlns:a16="http://schemas.microsoft.com/office/drawing/2014/main" id="{A8777023-06B6-D345-ACAF-D020AD7300D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33868" y="-135467"/>
            <a:ext cx="12378268" cy="7128934"/>
          </a:xfrm>
          <a:prstGeom prst="rect">
            <a:avLst/>
          </a:prstGeom>
        </p:spPr>
      </p:pic>
      <p:sp>
        <p:nvSpPr>
          <p:cNvPr id="9" name="Title 2">
            <a:extLst>
              <a:ext uri="{FF2B5EF4-FFF2-40B4-BE49-F238E27FC236}">
                <a16:creationId xmlns:a16="http://schemas.microsoft.com/office/drawing/2014/main" id="{D99CD37E-82AD-B849-A190-45093C88CF20}"/>
              </a:ext>
            </a:extLst>
          </p:cNvPr>
          <p:cNvSpPr txBox="1">
            <a:spLocks/>
          </p:cNvSpPr>
          <p:nvPr/>
        </p:nvSpPr>
        <p:spPr>
          <a:xfrm>
            <a:off x="566341" y="1689492"/>
            <a:ext cx="11228392" cy="2103697"/>
          </a:xfrm>
          <a:prstGeom prst="rect">
            <a:avLst/>
          </a:prstGeom>
        </p:spPr>
        <p:txBody>
          <a:bodyPr vert="horz" lIns="0" tIns="45720" rIns="0" bIns="0" rtlCol="0" anchor="t" anchorCtr="0">
            <a:noAutofit/>
          </a:bodyPr>
          <a:lst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Graphik Black"/>
                <a:ea typeface="Graphik" charset="0"/>
                <a:cs typeface="Graphik" charset="0"/>
              </a:rPr>
              <a:t>MSIG: Data Transformation and Migration</a:t>
            </a:r>
          </a:p>
        </p:txBody>
      </p:sp>
      <p:sp>
        <p:nvSpPr>
          <p:cNvPr id="10" name="TextBox 9">
            <a:extLst>
              <a:ext uri="{FF2B5EF4-FFF2-40B4-BE49-F238E27FC236}">
                <a16:creationId xmlns:a16="http://schemas.microsoft.com/office/drawing/2014/main" id="{CF622FD4-2885-D04C-B36F-BC9D5A4DDA03}"/>
              </a:ext>
            </a:extLst>
          </p:cNvPr>
          <p:cNvSpPr txBox="1"/>
          <p:nvPr/>
        </p:nvSpPr>
        <p:spPr>
          <a:xfrm>
            <a:off x="544343" y="4996675"/>
            <a:ext cx="61951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prstClr val="white"/>
                </a:solidFill>
                <a:latin typeface="Graphik Semibold" panose="020B0503030202060203" pitchFamily="34" charset="77"/>
              </a:rPr>
              <a:t>May 2024</a:t>
            </a:r>
            <a:endParaRPr kumimoji="0" lang="en-US" sz="1800" b="1" i="0" u="none" strike="noStrike" kern="1200" cap="none" spc="0" normalizeH="0" baseline="0" noProof="0" dirty="0">
              <a:ln>
                <a:noFill/>
              </a:ln>
              <a:solidFill>
                <a:prstClr val="white"/>
              </a:solidFill>
              <a:effectLst/>
              <a:uLnTx/>
              <a:uFillTx/>
              <a:latin typeface="Graphik Semibold" panose="020B0503030202060203" pitchFamily="34" charset="77"/>
              <a:ea typeface="+mn-ea"/>
              <a:cs typeface="+mn-cs"/>
            </a:endParaRPr>
          </a:p>
        </p:txBody>
      </p:sp>
      <p:pic>
        <p:nvPicPr>
          <p:cNvPr id="12" name="Picture 11">
            <a:extLst>
              <a:ext uri="{FF2B5EF4-FFF2-40B4-BE49-F238E27FC236}">
                <a16:creationId xmlns:a16="http://schemas.microsoft.com/office/drawing/2014/main" id="{79572C3D-FA8B-3B4D-ACC4-7FAC825C63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7720" t="44359" r="37513" b="44745"/>
          <a:stretch/>
        </p:blipFill>
        <p:spPr>
          <a:xfrm>
            <a:off x="436523" y="434871"/>
            <a:ext cx="1781743" cy="605792"/>
          </a:xfrm>
          <a:prstGeom prst="rect">
            <a:avLst/>
          </a:prstGeom>
        </p:spPr>
      </p:pic>
    </p:spTree>
    <p:extLst>
      <p:ext uri="{BB962C8B-B14F-4D97-AF65-F5344CB8AC3E}">
        <p14:creationId xmlns:p14="http://schemas.microsoft.com/office/powerpoint/2010/main" val="2460744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2EE082-041B-33BF-00B5-3C98FCA5A866}"/>
              </a:ext>
            </a:extLst>
          </p:cNvPr>
          <p:cNvSpPr>
            <a:spLocks noGrp="1"/>
          </p:cNvSpPr>
          <p:nvPr>
            <p:ph type="sldNum" sz="quarter" idx="10"/>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CC9E6EB9-168E-4914-8CC7-2E853AFB4F1B}" type="slidenum">
              <a:rPr kumimoji="0" lang="en-US" sz="800" b="0" i="0" u="none" strike="noStrike" kern="1200" cap="none" spc="0" normalizeH="0" baseline="0" noProof="0" smtClean="0">
                <a:ln>
                  <a:noFill/>
                </a:ln>
                <a:solidFill>
                  <a:prstClr val="black"/>
                </a:solidFill>
                <a:effectLst/>
                <a:uLnTx/>
                <a:uFillTx/>
                <a:latin typeface="Graphik Light"/>
                <a:ea typeface="+mn-ea"/>
                <a:cs typeface="+mn-cs"/>
              </a:rPr>
              <a:pPr marL="0" marR="0" lvl="0" indent="0" algn="r" defTabSz="228600" rtl="0" eaLnBrk="1" fontAlgn="auto" latinLnBrk="0" hangingPunct="1">
                <a:lnSpc>
                  <a:spcPct val="100000"/>
                </a:lnSpc>
                <a:spcBef>
                  <a:spcPts val="0"/>
                </a:spcBef>
                <a:spcAft>
                  <a:spcPts val="1200"/>
                </a:spcAft>
                <a:buClrTx/>
                <a:buSzTx/>
                <a:buFontTx/>
                <a:buNone/>
                <a:tabLst/>
                <a:defRPr/>
              </a:pPr>
              <a:t>10</a:t>
            </a:fld>
            <a:endParaRPr kumimoji="0" lang="en-US" sz="800" b="0" i="0" u="none" strike="noStrike" kern="1200" cap="none" spc="0" normalizeH="0" baseline="0" noProof="0" dirty="0">
              <a:ln>
                <a:noFill/>
              </a:ln>
              <a:solidFill>
                <a:prstClr val="black"/>
              </a:solidFill>
              <a:effectLst/>
              <a:uLnTx/>
              <a:uFillTx/>
              <a:latin typeface="Graphik Light"/>
              <a:ea typeface="+mn-ea"/>
              <a:cs typeface="+mn-cs"/>
            </a:endParaRPr>
          </a:p>
        </p:txBody>
      </p:sp>
      <p:pic>
        <p:nvPicPr>
          <p:cNvPr id="16" name="Picture 15">
            <a:extLst>
              <a:ext uri="{FF2B5EF4-FFF2-40B4-BE49-F238E27FC236}">
                <a16:creationId xmlns:a16="http://schemas.microsoft.com/office/drawing/2014/main" id="{B467A466-94C4-FE61-398A-B5A1B5049C84}"/>
              </a:ext>
            </a:extLst>
          </p:cNvPr>
          <p:cNvPicPr>
            <a:picLocks noChangeAspect="1"/>
          </p:cNvPicPr>
          <p:nvPr/>
        </p:nvPicPr>
        <p:blipFill>
          <a:blip r:embed="rId2"/>
          <a:stretch>
            <a:fillRect/>
          </a:stretch>
        </p:blipFill>
        <p:spPr>
          <a:xfrm>
            <a:off x="86783" y="656167"/>
            <a:ext cx="4667250" cy="2368549"/>
          </a:xfrm>
          <a:prstGeom prst="rect">
            <a:avLst/>
          </a:prstGeom>
          <a:ln>
            <a:solidFill>
              <a:schemeClr val="bg1">
                <a:lumMod val="50000"/>
              </a:schemeClr>
            </a:solidFill>
          </a:ln>
        </p:spPr>
      </p:pic>
      <p:sp>
        <p:nvSpPr>
          <p:cNvPr id="17" name="TextBox 16">
            <a:extLst>
              <a:ext uri="{FF2B5EF4-FFF2-40B4-BE49-F238E27FC236}">
                <a16:creationId xmlns:a16="http://schemas.microsoft.com/office/drawing/2014/main" id="{9352BCBF-5471-488D-01A0-E145434CD123}"/>
              </a:ext>
            </a:extLst>
          </p:cNvPr>
          <p:cNvSpPr txBox="1"/>
          <p:nvPr/>
        </p:nvSpPr>
        <p:spPr>
          <a:xfrm>
            <a:off x="227104" y="3306708"/>
            <a:ext cx="3634759" cy="369332"/>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Arial" pitchFamily="34" charset="0"/>
              </a:rPr>
              <a:t>Reconciliation reports with all auditing and error details available which includes % of Data Quality failure,% of records migrated successfully, error messages in case of any failures</a:t>
            </a:r>
          </a:p>
        </p:txBody>
      </p:sp>
      <p:pic>
        <p:nvPicPr>
          <p:cNvPr id="18" name="Picture 17">
            <a:extLst>
              <a:ext uri="{FF2B5EF4-FFF2-40B4-BE49-F238E27FC236}">
                <a16:creationId xmlns:a16="http://schemas.microsoft.com/office/drawing/2014/main" id="{F31C8C55-EF0F-821B-8DB9-6910ED2620A1}"/>
              </a:ext>
            </a:extLst>
          </p:cNvPr>
          <p:cNvPicPr>
            <a:picLocks noChangeAspect="1"/>
          </p:cNvPicPr>
          <p:nvPr/>
        </p:nvPicPr>
        <p:blipFill>
          <a:blip r:embed="rId3"/>
          <a:stretch>
            <a:fillRect/>
          </a:stretch>
        </p:blipFill>
        <p:spPr>
          <a:xfrm>
            <a:off x="5094435" y="656167"/>
            <a:ext cx="5755598" cy="2268823"/>
          </a:xfrm>
          <a:prstGeom prst="rect">
            <a:avLst/>
          </a:prstGeom>
          <a:ln w="9525">
            <a:solidFill>
              <a:schemeClr val="bg1">
                <a:lumMod val="50000"/>
              </a:schemeClr>
            </a:solidFill>
          </a:ln>
        </p:spPr>
      </p:pic>
      <p:sp>
        <p:nvSpPr>
          <p:cNvPr id="19" name="TextBox 18">
            <a:extLst>
              <a:ext uri="{FF2B5EF4-FFF2-40B4-BE49-F238E27FC236}">
                <a16:creationId xmlns:a16="http://schemas.microsoft.com/office/drawing/2014/main" id="{D80087DC-17BF-3A0C-E7F0-DBE4FC5721CB}"/>
              </a:ext>
            </a:extLst>
          </p:cNvPr>
          <p:cNvSpPr txBox="1"/>
          <p:nvPr/>
        </p:nvSpPr>
        <p:spPr>
          <a:xfrm>
            <a:off x="5181600" y="3103369"/>
            <a:ext cx="4413250" cy="6155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lvl="0">
              <a:defRPr sz="800">
                <a:solidFill>
                  <a:srgbClr val="000000"/>
                </a:solidFill>
                <a:latin typeface="Graphik"/>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Arial" pitchFamily="34" charset="0"/>
              </a:rPr>
              <a:t>Below results are generated as part of existing functional reconciliation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800" b="0" i="0" u="none" strike="noStrike" kern="1200" cap="none" spc="0" normalizeH="0" baseline="0" noProof="0" dirty="0">
                <a:ln>
                  <a:noFill/>
                </a:ln>
                <a:solidFill>
                  <a:srgbClr val="000000"/>
                </a:solidFill>
                <a:effectLst/>
                <a:uLnTx/>
                <a:uFillTx/>
                <a:latin typeface="Graphik"/>
                <a:ea typeface="+mn-ea"/>
                <a:cs typeface="Arial" pitchFamily="34" charset="0"/>
              </a:rPr>
              <a:t>Simple record counts check for each table to keep track of whether the targeted number of records have migrated or not</a:t>
            </a: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800" b="0" i="0" u="none" strike="noStrike" kern="1200" cap="none" spc="0" normalizeH="0" baseline="0" noProof="0" dirty="0">
                <a:ln>
                  <a:noFill/>
                </a:ln>
                <a:solidFill>
                  <a:srgbClr val="000000"/>
                </a:solidFill>
                <a:effectLst/>
                <a:uLnTx/>
                <a:uFillTx/>
                <a:latin typeface="Graphik"/>
                <a:ea typeface="+mn-ea"/>
                <a:cs typeface="Arial" pitchFamily="34" charset="0"/>
              </a:rPr>
              <a:t>Compare SUM of measure fields between source and target</a:t>
            </a: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800" b="0" i="0" u="none" strike="noStrike" kern="1200" cap="none" spc="0" normalizeH="0" baseline="0" noProof="0" dirty="0">
                <a:ln>
                  <a:noFill/>
                </a:ln>
                <a:solidFill>
                  <a:srgbClr val="000000"/>
                </a:solidFill>
                <a:effectLst/>
                <a:uLnTx/>
                <a:uFillTx/>
                <a:latin typeface="Graphik"/>
                <a:ea typeface="+mn-ea"/>
                <a:cs typeface="Arial" pitchFamily="34" charset="0"/>
              </a:rPr>
              <a:t>Compare individual transactions between source and target</a:t>
            </a:r>
          </a:p>
        </p:txBody>
      </p:sp>
      <p:sp>
        <p:nvSpPr>
          <p:cNvPr id="20" name="TextBox 19">
            <a:extLst>
              <a:ext uri="{FF2B5EF4-FFF2-40B4-BE49-F238E27FC236}">
                <a16:creationId xmlns:a16="http://schemas.microsoft.com/office/drawing/2014/main" id="{E35887F2-F046-C45E-2510-6725219BD95A}"/>
              </a:ext>
            </a:extLst>
          </p:cNvPr>
          <p:cNvSpPr txBox="1"/>
          <p:nvPr/>
        </p:nvSpPr>
        <p:spPr>
          <a:xfrm>
            <a:off x="5372100" y="293122"/>
            <a:ext cx="356616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7500C0"/>
                </a:solidFill>
                <a:effectLst/>
                <a:uLnTx/>
                <a:uFillTx/>
                <a:latin typeface="Graphik"/>
                <a:ea typeface="+mn-ea"/>
                <a:cs typeface="Arial" pitchFamily="34" charset="0"/>
              </a:rPr>
              <a:t>Functional Reconciliation Report</a:t>
            </a:r>
          </a:p>
        </p:txBody>
      </p:sp>
      <p:sp>
        <p:nvSpPr>
          <p:cNvPr id="21" name="TextBox 20">
            <a:extLst>
              <a:ext uri="{FF2B5EF4-FFF2-40B4-BE49-F238E27FC236}">
                <a16:creationId xmlns:a16="http://schemas.microsoft.com/office/drawing/2014/main" id="{54478BDE-4602-FC9A-862E-D4811BE11753}"/>
              </a:ext>
            </a:extLst>
          </p:cNvPr>
          <p:cNvSpPr txBox="1"/>
          <p:nvPr/>
        </p:nvSpPr>
        <p:spPr>
          <a:xfrm>
            <a:off x="653621" y="293122"/>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7500C0"/>
                </a:solidFill>
                <a:effectLst/>
                <a:uLnTx/>
                <a:uFillTx/>
                <a:latin typeface="Graphik"/>
                <a:ea typeface="+mn-ea"/>
                <a:cs typeface="Arial" pitchFamily="34" charset="0"/>
              </a:rPr>
              <a:t>Technical Reconciliation Report</a:t>
            </a:r>
          </a:p>
        </p:txBody>
      </p:sp>
      <p:graphicFrame>
        <p:nvGraphicFramePr>
          <p:cNvPr id="2" name="Shape 714">
            <a:extLst>
              <a:ext uri="{FF2B5EF4-FFF2-40B4-BE49-F238E27FC236}">
                <a16:creationId xmlns:a16="http://schemas.microsoft.com/office/drawing/2014/main" id="{BD9868CB-A272-69C0-12D1-F819B382ADE4}"/>
              </a:ext>
            </a:extLst>
          </p:cNvPr>
          <p:cNvGraphicFramePr/>
          <p:nvPr>
            <p:extLst>
              <p:ext uri="{D42A27DB-BD31-4B8C-83A1-F6EECF244321}">
                <p14:modId xmlns:p14="http://schemas.microsoft.com/office/powerpoint/2010/main" val="2246807777"/>
              </p:ext>
            </p:extLst>
          </p:nvPr>
        </p:nvGraphicFramePr>
        <p:xfrm>
          <a:off x="1528966" y="4210298"/>
          <a:ext cx="8461295" cy="2279727"/>
        </p:xfrm>
        <a:graphic>
          <a:graphicData uri="http://schemas.openxmlformats.org/drawingml/2006/table">
            <a:tbl>
              <a:tblPr firstRow="1" bandRow="1">
                <a:noFill/>
              </a:tblPr>
              <a:tblGrid>
                <a:gridCol w="4270295">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405197">
                <a:tc gridSpan="2">
                  <a:txBody>
                    <a:bodyPr/>
                    <a:lstStyle/>
                    <a:p>
                      <a:pPr marL="0" marR="0" lvl="0" indent="0" algn="ctr" rtl="0">
                        <a:lnSpc>
                          <a:spcPct val="100000"/>
                        </a:lnSpc>
                        <a:spcBef>
                          <a:spcPts val="0"/>
                        </a:spcBef>
                        <a:spcAft>
                          <a:spcPts val="0"/>
                        </a:spcAft>
                        <a:buClr>
                          <a:schemeClr val="dk1"/>
                        </a:buClr>
                        <a:buSzPct val="25000"/>
                        <a:buFont typeface="Calibri"/>
                        <a:buNone/>
                      </a:pPr>
                      <a:r>
                        <a:rPr lang="en-US" sz="1400" b="1" u="none" strike="noStrike" cap="none" dirty="0">
                          <a:solidFill>
                            <a:schemeClr val="bg1"/>
                          </a:solidFill>
                          <a:latin typeface="Calibri"/>
                          <a:ea typeface="Calibri"/>
                          <a:cs typeface="Calibri"/>
                          <a:sym typeface="Calibri"/>
                        </a:rPr>
                        <a:t>Gates 1, 2, 3 Balancing</a:t>
                      </a:r>
                      <a:r>
                        <a:rPr lang="en-US" sz="1400" b="1" u="none" strike="noStrike" cap="none" baseline="0" dirty="0">
                          <a:solidFill>
                            <a:schemeClr val="bg1"/>
                          </a:solidFill>
                          <a:latin typeface="Calibri"/>
                          <a:ea typeface="Calibri"/>
                          <a:cs typeface="Calibri"/>
                          <a:sym typeface="Calibri"/>
                        </a:rPr>
                        <a:t> Reports metrics</a:t>
                      </a:r>
                      <a:endParaRPr lang="en-US" sz="1400" b="1" u="none" strike="noStrike" cap="none" dirty="0">
                        <a:solidFill>
                          <a:schemeClr val="bg1"/>
                        </a:solidFill>
                        <a:latin typeface="Calibri"/>
                        <a:ea typeface="Calibri"/>
                        <a:cs typeface="Calibri"/>
                        <a:sym typeface="Calibri"/>
                      </a:endParaRPr>
                    </a:p>
                  </a:txBody>
                  <a:tcPr marL="91450" marR="91450" marT="45725" marB="45725">
                    <a:solidFill>
                      <a:srgbClr val="7030A0"/>
                    </a:solidFill>
                  </a:tcPr>
                </a:tc>
                <a:tc hMerge="1">
                  <a:txBody>
                    <a:bodyPr/>
                    <a:lstStyle/>
                    <a:p>
                      <a:pPr marL="0" marR="0" lvl="0" indent="0" algn="ctr" rtl="0">
                        <a:lnSpc>
                          <a:spcPct val="100000"/>
                        </a:lnSpc>
                        <a:spcBef>
                          <a:spcPts val="0"/>
                        </a:spcBef>
                        <a:spcAft>
                          <a:spcPts val="0"/>
                        </a:spcAft>
                        <a:buClr>
                          <a:schemeClr val="dk1"/>
                        </a:buClr>
                        <a:buSzPct val="25000"/>
                        <a:buFont typeface="Calibri"/>
                        <a:buNone/>
                      </a:pPr>
                      <a:endParaRPr lang="en-US" sz="1400" b="1" u="none" strike="noStrike" cap="none">
                        <a:solidFill>
                          <a:schemeClr val="dk1"/>
                        </a:solidFill>
                        <a:latin typeface="Calibri"/>
                        <a:ea typeface="Calibri"/>
                        <a:cs typeface="Calibri"/>
                        <a:sym typeface="Calibri"/>
                      </a:endParaRPr>
                    </a:p>
                  </a:txBody>
                  <a:tcPr marL="91450" marR="91450" marT="45725" marB="45725">
                    <a:solidFill>
                      <a:schemeClr val="tx2">
                        <a:lumMod val="20000"/>
                        <a:lumOff val="80000"/>
                      </a:schemeClr>
                    </a:solidFill>
                  </a:tcPr>
                </a:tc>
                <a:extLst>
                  <a:ext uri="{0D108BD9-81ED-4DB2-BD59-A6C34878D82A}">
                    <a16:rowId xmlns:a16="http://schemas.microsoft.com/office/drawing/2014/main" val="10000"/>
                  </a:ext>
                </a:extLst>
              </a:tr>
              <a:tr h="1576003">
                <a:tc>
                  <a:txBody>
                    <a:bodyPr/>
                    <a:lstStyle/>
                    <a:p>
                      <a:pPr marL="171450" marR="0" lvl="0" indent="-171450" algn="l" defTabSz="914400" rtl="0" eaLnBrk="1" fontAlgn="auto" latinLnBrk="0" hangingPunct="1">
                        <a:lnSpc>
                          <a:spcPct val="100000"/>
                        </a:lnSpc>
                        <a:spcBef>
                          <a:spcPts val="0"/>
                        </a:spcBef>
                        <a:spcAft>
                          <a:spcPts val="0"/>
                        </a:spcAft>
                        <a:buClr>
                          <a:schemeClr val="dk1"/>
                        </a:buClr>
                        <a:buSzPct val="100000"/>
                        <a:buFont typeface="Arial"/>
                        <a:buChar char="•"/>
                        <a:tabLst/>
                        <a:defRPr/>
                      </a:pPr>
                      <a:r>
                        <a:rPr lang="en-US" sz="1300" u="none" strike="noStrike" cap="none" dirty="0">
                          <a:solidFill>
                            <a:schemeClr val="dk1"/>
                          </a:solidFill>
                          <a:latin typeface="+mn-lt"/>
                          <a:ea typeface="Calibri"/>
                          <a:cs typeface="Calibri"/>
                          <a:sym typeface="Calibri"/>
                        </a:rPr>
                        <a:t>Total number of policies</a:t>
                      </a:r>
                    </a:p>
                    <a:p>
                      <a:pPr marL="171450" marR="0" lvl="0" indent="-171450" algn="l" defTabSz="914400" rtl="0" eaLnBrk="1" fontAlgn="auto" latinLnBrk="0" hangingPunct="1">
                        <a:lnSpc>
                          <a:spcPct val="100000"/>
                        </a:lnSpc>
                        <a:spcBef>
                          <a:spcPts val="0"/>
                        </a:spcBef>
                        <a:spcAft>
                          <a:spcPts val="0"/>
                        </a:spcAft>
                        <a:buClr>
                          <a:schemeClr val="dk1"/>
                        </a:buClr>
                        <a:buSzPct val="100000"/>
                        <a:buFont typeface="Arial"/>
                        <a:buChar char="•"/>
                        <a:tabLst/>
                        <a:defRPr/>
                      </a:pPr>
                      <a:r>
                        <a:rPr lang="en-US" sz="1300" u="none" strike="noStrike" cap="none" dirty="0">
                          <a:solidFill>
                            <a:schemeClr val="dk1"/>
                          </a:solidFill>
                          <a:latin typeface="+mn-lt"/>
                          <a:ea typeface="Calibri"/>
                          <a:cs typeface="Calibri"/>
                          <a:sym typeface="Calibri"/>
                        </a:rPr>
                        <a:t>Total number of Claims </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dirty="0">
                          <a:solidFill>
                            <a:schemeClr val="dk1"/>
                          </a:solidFill>
                          <a:latin typeface="+mn-lt"/>
                          <a:ea typeface="Calibri"/>
                          <a:cs typeface="Calibri"/>
                          <a:sym typeface="Calibri"/>
                        </a:rPr>
                        <a:t>Total number of Claims  by LOB</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dirty="0">
                          <a:solidFill>
                            <a:schemeClr val="dk1"/>
                          </a:solidFill>
                          <a:latin typeface="+mn-lt"/>
                          <a:ea typeface="Calibri"/>
                          <a:cs typeface="Calibri"/>
                          <a:sym typeface="Calibri"/>
                        </a:rPr>
                        <a:t>Total number of Claims  per Status</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dirty="0">
                          <a:solidFill>
                            <a:schemeClr val="dk1"/>
                          </a:solidFill>
                          <a:latin typeface="+mn-lt"/>
                          <a:ea typeface="Calibri"/>
                          <a:cs typeface="Calibri"/>
                          <a:sym typeface="Calibri"/>
                        </a:rPr>
                        <a:t>Total number of Claims per segment</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dirty="0">
                          <a:solidFill>
                            <a:schemeClr val="dk1"/>
                          </a:solidFill>
                          <a:latin typeface="+mn-lt"/>
                          <a:ea typeface="Calibri"/>
                          <a:cs typeface="Calibri"/>
                          <a:sym typeface="Calibri"/>
                        </a:rPr>
                        <a:t>Total amount of the payment per claim</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dirty="0">
                          <a:solidFill>
                            <a:schemeClr val="dk1"/>
                          </a:solidFill>
                          <a:latin typeface="+mn-lt"/>
                          <a:ea typeface="Calibri"/>
                          <a:cs typeface="Calibri"/>
                          <a:sym typeface="Calibri"/>
                        </a:rPr>
                        <a:t>Total amount of the reserve per claims</a:t>
                      </a:r>
                    </a:p>
                    <a:p>
                      <a:pPr marL="171450" marR="0" lvl="0" indent="-171450" algn="l" rtl="0">
                        <a:lnSpc>
                          <a:spcPct val="100000"/>
                        </a:lnSpc>
                        <a:spcBef>
                          <a:spcPts val="0"/>
                        </a:spcBef>
                        <a:spcAft>
                          <a:spcPts val="0"/>
                        </a:spcAft>
                        <a:buClr>
                          <a:schemeClr val="dk1"/>
                        </a:buClr>
                        <a:buSzPct val="100000"/>
                        <a:buFont typeface="Arial"/>
                        <a:buChar char="•"/>
                      </a:pPr>
                      <a:endParaRPr lang="en-US" sz="1300" u="none" strike="noStrike" cap="none" baseline="0" dirty="0">
                        <a:solidFill>
                          <a:schemeClr val="dk1"/>
                        </a:solidFill>
                        <a:latin typeface="+mn-lt"/>
                        <a:ea typeface="Calibri"/>
                        <a:cs typeface="Calibri"/>
                        <a:sym typeface="Calibri"/>
                      </a:endParaRPr>
                    </a:p>
                  </a:txBody>
                  <a:tcPr marL="91450" marR="91450" marT="45725" marB="45725">
                    <a:solidFill>
                      <a:schemeClr val="lt1">
                        <a:alpha val="20000"/>
                      </a:schemeClr>
                    </a:solidFill>
                  </a:tcPr>
                </a:tc>
                <a:tc>
                  <a:txBody>
                    <a:bodyPr/>
                    <a:lstStyle/>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dirty="0">
                          <a:solidFill>
                            <a:schemeClr val="dk1"/>
                          </a:solidFill>
                          <a:latin typeface="+mn-lt"/>
                          <a:ea typeface="Calibri"/>
                          <a:cs typeface="Calibri"/>
                          <a:sym typeface="Calibri"/>
                        </a:rPr>
                        <a:t>Total amount of payment</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baseline="0" dirty="0">
                          <a:solidFill>
                            <a:schemeClr val="dk1"/>
                          </a:solidFill>
                          <a:latin typeface="+mn-lt"/>
                          <a:ea typeface="Calibri"/>
                          <a:cs typeface="Calibri"/>
                          <a:sym typeface="Calibri"/>
                        </a:rPr>
                        <a:t>Total number of coverages</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baseline="0" dirty="0">
                          <a:solidFill>
                            <a:schemeClr val="dk1"/>
                          </a:solidFill>
                          <a:latin typeface="+mn-lt"/>
                          <a:ea typeface="Calibri"/>
                          <a:cs typeface="Calibri"/>
                          <a:sym typeface="Calibri"/>
                        </a:rPr>
                        <a:t>Total number of Sub coverages</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baseline="0" dirty="0">
                          <a:solidFill>
                            <a:schemeClr val="dk1"/>
                          </a:solidFill>
                          <a:latin typeface="+mn-lt"/>
                          <a:ea typeface="Calibri"/>
                          <a:cs typeface="Calibri"/>
                          <a:sym typeface="Calibri"/>
                        </a:rPr>
                        <a:t>Total number of roles</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baseline="0" dirty="0">
                          <a:solidFill>
                            <a:schemeClr val="dk1"/>
                          </a:solidFill>
                          <a:latin typeface="+mn-lt"/>
                          <a:ea typeface="Calibri"/>
                          <a:cs typeface="Calibri"/>
                          <a:sym typeface="Calibri"/>
                        </a:rPr>
                        <a:t>Total number of incidents</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baseline="0" dirty="0">
                          <a:solidFill>
                            <a:schemeClr val="dk1"/>
                          </a:solidFill>
                          <a:latin typeface="+mn-lt"/>
                          <a:ea typeface="Calibri"/>
                          <a:cs typeface="Calibri"/>
                          <a:sym typeface="Calibri"/>
                        </a:rPr>
                        <a:t>Total number of  exposure per claim</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baseline="0" dirty="0">
                          <a:solidFill>
                            <a:schemeClr val="dk1"/>
                          </a:solidFill>
                          <a:latin typeface="+mn-lt"/>
                          <a:ea typeface="Calibri"/>
                          <a:cs typeface="Calibri"/>
                          <a:sym typeface="Calibri"/>
                        </a:rPr>
                        <a:t>Total number of </a:t>
                      </a:r>
                      <a:r>
                        <a:rPr lang="en-US" sz="1300" u="none" strike="noStrike" cap="none" baseline="0" dirty="0" err="1">
                          <a:solidFill>
                            <a:schemeClr val="dk1"/>
                          </a:solidFill>
                          <a:latin typeface="+mn-lt"/>
                          <a:ea typeface="Calibri"/>
                          <a:cs typeface="Calibri"/>
                          <a:sym typeface="Calibri"/>
                        </a:rPr>
                        <a:t>Riskunit</a:t>
                      </a:r>
                      <a:r>
                        <a:rPr lang="en-US" sz="1300" u="none" strike="noStrike" cap="none" baseline="0" dirty="0">
                          <a:solidFill>
                            <a:schemeClr val="dk1"/>
                          </a:solidFill>
                          <a:latin typeface="+mn-lt"/>
                          <a:ea typeface="Calibri"/>
                          <a:cs typeface="Calibri"/>
                          <a:sym typeface="Calibri"/>
                        </a:rPr>
                        <a:t> per claims</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dirty="0">
                          <a:solidFill>
                            <a:schemeClr val="dk1"/>
                          </a:solidFill>
                          <a:latin typeface="+mn-lt"/>
                          <a:ea typeface="Calibri"/>
                          <a:cs typeface="Calibri"/>
                          <a:sym typeface="Calibri"/>
                        </a:rPr>
                        <a:t>Total amount recovery per Claim</a:t>
                      </a:r>
                    </a:p>
                    <a:p>
                      <a:pPr marL="171450" marR="0" lvl="0" indent="-171450" algn="l" rtl="0">
                        <a:lnSpc>
                          <a:spcPct val="100000"/>
                        </a:lnSpc>
                        <a:spcBef>
                          <a:spcPts val="0"/>
                        </a:spcBef>
                        <a:spcAft>
                          <a:spcPts val="0"/>
                        </a:spcAft>
                        <a:buClr>
                          <a:schemeClr val="dk1"/>
                        </a:buClr>
                        <a:buSzPct val="100000"/>
                        <a:buFont typeface="Arial"/>
                        <a:buChar char="•"/>
                      </a:pPr>
                      <a:r>
                        <a:rPr lang="en-US" sz="1300" u="none" strike="noStrike" cap="none" dirty="0">
                          <a:solidFill>
                            <a:schemeClr val="dk1"/>
                          </a:solidFill>
                          <a:latin typeface="+mn-lt"/>
                          <a:ea typeface="Calibri"/>
                          <a:cs typeface="Calibri"/>
                          <a:sym typeface="Calibri"/>
                        </a:rPr>
                        <a:t>Total amount of the recovery reserve per claim</a:t>
                      </a:r>
                    </a:p>
                  </a:txBody>
                  <a:tcPr marL="91450" marR="91450" marT="45725" marB="45725">
                    <a:solidFill>
                      <a:schemeClr val="lt1">
                        <a:alpha val="2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75671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4D0E-BCF6-B0E6-8E3B-9DFEAE532FD4}"/>
              </a:ext>
            </a:extLst>
          </p:cNvPr>
          <p:cNvSpPr>
            <a:spLocks noGrp="1"/>
          </p:cNvSpPr>
          <p:nvPr>
            <p:ph type="title"/>
          </p:nvPr>
        </p:nvSpPr>
        <p:spPr>
          <a:xfrm>
            <a:off x="381000" y="284347"/>
            <a:ext cx="11430000" cy="705803"/>
          </a:xfrm>
        </p:spPr>
        <p:txBody>
          <a:bodyPr/>
          <a:lstStyle/>
          <a:p>
            <a:r>
              <a:rPr lang="en-US" dirty="0"/>
              <a:t>Data Migration Security Considerations</a:t>
            </a:r>
            <a:endParaRPr lang="en-IN" dirty="0"/>
          </a:p>
        </p:txBody>
      </p:sp>
      <p:sp>
        <p:nvSpPr>
          <p:cNvPr id="3" name="Slide Number Placeholder 2">
            <a:extLst>
              <a:ext uri="{FF2B5EF4-FFF2-40B4-BE49-F238E27FC236}">
                <a16:creationId xmlns:a16="http://schemas.microsoft.com/office/drawing/2014/main" id="{B89A4F93-249E-6392-9375-95F4A3986BBE}"/>
              </a:ext>
            </a:extLst>
          </p:cNvPr>
          <p:cNvSpPr>
            <a:spLocks noGrp="1"/>
          </p:cNvSpPr>
          <p:nvPr>
            <p:ph type="sldNum" sz="quarter" idx="10"/>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CC9E6EB9-168E-4914-8CC7-2E853AFB4F1B}" type="slidenum">
              <a:rPr kumimoji="0" lang="en-US" sz="800" b="0" i="0" u="none" strike="noStrike" kern="1200" cap="none" spc="0" normalizeH="0" baseline="0" noProof="0" smtClean="0">
                <a:ln>
                  <a:noFill/>
                </a:ln>
                <a:solidFill>
                  <a:prstClr val="black"/>
                </a:solidFill>
                <a:effectLst/>
                <a:uLnTx/>
                <a:uFillTx/>
                <a:latin typeface="Graphik Light"/>
                <a:ea typeface="+mn-ea"/>
                <a:cs typeface="+mn-cs"/>
              </a:rPr>
              <a:pPr marL="0" marR="0" lvl="0" indent="0" algn="r" defTabSz="228600" rtl="0" eaLnBrk="1" fontAlgn="auto" latinLnBrk="0" hangingPunct="1">
                <a:lnSpc>
                  <a:spcPct val="100000"/>
                </a:lnSpc>
                <a:spcBef>
                  <a:spcPts val="0"/>
                </a:spcBef>
                <a:spcAft>
                  <a:spcPts val="1200"/>
                </a:spcAft>
                <a:buClrTx/>
                <a:buSzTx/>
                <a:buFontTx/>
                <a:buNone/>
                <a:tabLst/>
                <a:defRPr/>
              </a:pPr>
              <a:t>11</a:t>
            </a:fld>
            <a:endParaRPr kumimoji="0" lang="en-US" sz="800" b="0" i="0" u="none" strike="noStrike" kern="1200" cap="none" spc="0" normalizeH="0" baseline="0" noProof="0" dirty="0">
              <a:ln>
                <a:noFill/>
              </a:ln>
              <a:solidFill>
                <a:prstClr val="black"/>
              </a:solidFill>
              <a:effectLst/>
              <a:uLnTx/>
              <a:uFillTx/>
              <a:latin typeface="Graphik Light"/>
              <a:ea typeface="+mn-ea"/>
              <a:cs typeface="+mn-cs"/>
            </a:endParaRPr>
          </a:p>
        </p:txBody>
      </p:sp>
      <p:sp>
        <p:nvSpPr>
          <p:cNvPr id="8" name="Rectangle: Rounded Corners 7">
            <a:extLst>
              <a:ext uri="{FF2B5EF4-FFF2-40B4-BE49-F238E27FC236}">
                <a16:creationId xmlns:a16="http://schemas.microsoft.com/office/drawing/2014/main" id="{45349316-41DD-8295-AC1E-6C2EF21926B7}"/>
              </a:ext>
            </a:extLst>
          </p:cNvPr>
          <p:cNvSpPr/>
          <p:nvPr/>
        </p:nvSpPr>
        <p:spPr>
          <a:xfrm>
            <a:off x="152400" y="1452880"/>
            <a:ext cx="276352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raphik Light"/>
                <a:ea typeface="+mn-ea"/>
                <a:cs typeface="+mn-cs"/>
              </a:rPr>
              <a:t>Infra Security</a:t>
            </a:r>
            <a:endParaRPr kumimoji="0" lang="en-IN" sz="1800" b="0" i="0" u="none" strike="noStrike" kern="1200" cap="none" spc="0" normalizeH="0" baseline="0" noProof="0" dirty="0">
              <a:ln>
                <a:noFill/>
              </a:ln>
              <a:solidFill>
                <a:prstClr val="white"/>
              </a:solidFill>
              <a:effectLst/>
              <a:uLnTx/>
              <a:uFillTx/>
              <a:latin typeface="Graphik Light"/>
              <a:ea typeface="+mn-ea"/>
              <a:cs typeface="+mn-cs"/>
            </a:endParaRPr>
          </a:p>
        </p:txBody>
      </p:sp>
      <p:sp>
        <p:nvSpPr>
          <p:cNvPr id="10" name="Rectangle: Rounded Corners 9">
            <a:extLst>
              <a:ext uri="{FF2B5EF4-FFF2-40B4-BE49-F238E27FC236}">
                <a16:creationId xmlns:a16="http://schemas.microsoft.com/office/drawing/2014/main" id="{02028FFF-F1D3-9112-9D6D-508F67FC69F2}"/>
              </a:ext>
            </a:extLst>
          </p:cNvPr>
          <p:cNvSpPr/>
          <p:nvPr/>
        </p:nvSpPr>
        <p:spPr>
          <a:xfrm>
            <a:off x="4474955" y="1464453"/>
            <a:ext cx="276352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raphik Light"/>
                <a:ea typeface="+mn-ea"/>
                <a:cs typeface="+mn-cs"/>
              </a:rPr>
              <a:t>Native Services Security</a:t>
            </a:r>
            <a:endParaRPr kumimoji="0" lang="en-IN" sz="1800" b="0" i="0" u="none" strike="noStrike" kern="1200" cap="none" spc="0" normalizeH="0" baseline="0" noProof="0" dirty="0">
              <a:ln>
                <a:noFill/>
              </a:ln>
              <a:solidFill>
                <a:prstClr val="white"/>
              </a:solidFill>
              <a:effectLst/>
              <a:uLnTx/>
              <a:uFillTx/>
              <a:latin typeface="Graphik Light"/>
              <a:ea typeface="+mn-ea"/>
              <a:cs typeface="+mn-cs"/>
            </a:endParaRPr>
          </a:p>
        </p:txBody>
      </p:sp>
      <p:sp>
        <p:nvSpPr>
          <p:cNvPr id="11" name="Rectangle: Rounded Corners 10">
            <a:extLst>
              <a:ext uri="{FF2B5EF4-FFF2-40B4-BE49-F238E27FC236}">
                <a16:creationId xmlns:a16="http://schemas.microsoft.com/office/drawing/2014/main" id="{F0ED71F6-CA6C-343C-7711-BA3B671B71DF}"/>
              </a:ext>
            </a:extLst>
          </p:cNvPr>
          <p:cNvSpPr/>
          <p:nvPr/>
        </p:nvSpPr>
        <p:spPr>
          <a:xfrm>
            <a:off x="9174480" y="1464453"/>
            <a:ext cx="276352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raphik Light"/>
                <a:ea typeface="+mn-ea"/>
                <a:cs typeface="+mn-cs"/>
              </a:rPr>
              <a:t>Data Security</a:t>
            </a:r>
            <a:endParaRPr kumimoji="0" lang="en-IN" sz="1800" b="0" i="0" u="none" strike="noStrike" kern="1200" cap="none" spc="0" normalizeH="0" baseline="0" noProof="0" dirty="0">
              <a:ln>
                <a:noFill/>
              </a:ln>
              <a:solidFill>
                <a:prstClr val="white"/>
              </a:solidFill>
              <a:effectLst/>
              <a:uLnTx/>
              <a:uFillTx/>
              <a:latin typeface="Graphik Light"/>
              <a:ea typeface="+mn-ea"/>
              <a:cs typeface="+mn-cs"/>
            </a:endParaRPr>
          </a:p>
        </p:txBody>
      </p:sp>
      <p:sp>
        <p:nvSpPr>
          <p:cNvPr id="13" name="Rectangle: Rounded Corners 12">
            <a:extLst>
              <a:ext uri="{FF2B5EF4-FFF2-40B4-BE49-F238E27FC236}">
                <a16:creationId xmlns:a16="http://schemas.microsoft.com/office/drawing/2014/main" id="{1375B80D-0108-34F1-2D20-9CFA6D3E2785}"/>
              </a:ext>
            </a:extLst>
          </p:cNvPr>
          <p:cNvSpPr/>
          <p:nvPr/>
        </p:nvSpPr>
        <p:spPr>
          <a:xfrm>
            <a:off x="9174480" y="2296160"/>
            <a:ext cx="2763520" cy="29592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Encryption at REST (KMS, AES 256)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Encryption in Transit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(TLS1.2)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Data </a:t>
            </a:r>
            <a:r>
              <a:rPr kumimoji="0" lang="en-IN" sz="160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Anonymization/ Masking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solidFill>
                  <a:schemeClr val="tx1"/>
                </a:solidFill>
                <a:latin typeface="Calibri" panose="020F0502020204030204" pitchFamily="34" charset="0"/>
                <a:cs typeface="Calibri" panose="020F0502020204030204" pitchFamily="34" charset="0"/>
              </a:rPr>
              <a:t>Encryption with PGP </a:t>
            </a:r>
            <a:endParaRPr kumimoji="0" lang="en-IN" sz="160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714CFFDA-EFC1-8684-03F0-E25E87B13833}"/>
              </a:ext>
            </a:extLst>
          </p:cNvPr>
          <p:cNvSpPr/>
          <p:nvPr/>
        </p:nvSpPr>
        <p:spPr>
          <a:xfrm>
            <a:off x="3037490" y="2296160"/>
            <a:ext cx="5893150" cy="29592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Symbol" panose="05050102010706020507" pitchFamily="18" charset="2"/>
              <a:buChar char=""/>
            </a:pPr>
            <a:r>
              <a:rPr lang="en-US" sz="1800" dirty="0">
                <a:solidFill>
                  <a:schemeClr val="tx1"/>
                </a:solidFill>
                <a:effectLst/>
                <a:latin typeface="Calibri" panose="020F0502020204030204" pitchFamily="34" charset="0"/>
                <a:ea typeface="Times New Roman" panose="02020603050405020304" pitchFamily="18" charset="0"/>
              </a:rPr>
              <a:t>Azure Data in REST – transparent encryption of data at rest and keys will be custom keys</a:t>
            </a:r>
            <a:endParaRPr lang="en-IN" sz="1800" dirty="0">
              <a:solidFill>
                <a:schemeClr val="tx1"/>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solidFill>
                  <a:schemeClr val="tx1"/>
                </a:solidFill>
                <a:effectLst/>
                <a:latin typeface="Calibri" panose="020F0502020204030204" pitchFamily="34" charset="0"/>
                <a:ea typeface="Times New Roman" panose="02020603050405020304" pitchFamily="18" charset="0"/>
              </a:rPr>
              <a:t>Azure Data in transit - TLS1.2 certificates to be installed</a:t>
            </a:r>
            <a:endParaRPr lang="en-IN" sz="1800" dirty="0">
              <a:solidFill>
                <a:schemeClr val="tx1"/>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solidFill>
                  <a:schemeClr val="tx1"/>
                </a:solidFill>
                <a:effectLst/>
                <a:latin typeface="Calibri" panose="020F0502020204030204" pitchFamily="34" charset="0"/>
                <a:ea typeface="Times New Roman" panose="02020603050405020304" pitchFamily="18" charset="0"/>
              </a:rPr>
              <a:t>Azure key vault – Encryption with keys (with rotation)</a:t>
            </a:r>
            <a:endParaRPr lang="en-IN" sz="1800" dirty="0">
              <a:solidFill>
                <a:schemeClr val="tx1"/>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solidFill>
                  <a:schemeClr val="tx1"/>
                </a:solidFill>
                <a:effectLst/>
                <a:latin typeface="Calibri" panose="020F0502020204030204" pitchFamily="34" charset="0"/>
                <a:ea typeface="Times New Roman" panose="02020603050405020304" pitchFamily="18" charset="0"/>
              </a:rPr>
              <a:t>Role based access to services - Azure AD and Azure RBAC</a:t>
            </a:r>
            <a:endParaRPr lang="en-IN" sz="1800" dirty="0">
              <a:solidFill>
                <a:schemeClr val="tx1"/>
              </a:solidFill>
              <a:effectLst/>
              <a:latin typeface="Calibri" panose="020F0502020204030204" pitchFamily="34" charset="0"/>
              <a:ea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prstClr val="black"/>
              </a:solidFill>
              <a:effectLst/>
              <a:uLnTx/>
              <a:uFillTx/>
              <a:latin typeface="Graphik Light"/>
              <a:ea typeface="+mn-ea"/>
              <a:cs typeface="+mn-cs"/>
            </a:endParaRPr>
          </a:p>
        </p:txBody>
      </p:sp>
      <p:sp>
        <p:nvSpPr>
          <p:cNvPr id="15" name="Rectangle: Rounded Corners 14">
            <a:extLst>
              <a:ext uri="{FF2B5EF4-FFF2-40B4-BE49-F238E27FC236}">
                <a16:creationId xmlns:a16="http://schemas.microsoft.com/office/drawing/2014/main" id="{4DC3DF7B-E5E4-D30F-260A-9D3E2EE6C83B}"/>
              </a:ext>
            </a:extLst>
          </p:cNvPr>
          <p:cNvSpPr/>
          <p:nvPr/>
        </p:nvSpPr>
        <p:spPr>
          <a:xfrm>
            <a:off x="152400" y="2296160"/>
            <a:ext cx="2621280" cy="29592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Symbol" panose="05050102010706020507" pitchFamily="18" charset="2"/>
              <a:buChar char=""/>
            </a:pPr>
            <a:r>
              <a:rPr lang="en-US" sz="1800" dirty="0">
                <a:solidFill>
                  <a:schemeClr val="tx1"/>
                </a:solidFill>
                <a:effectLst/>
                <a:latin typeface="Calibri" panose="020F0502020204030204" pitchFamily="34" charset="0"/>
                <a:ea typeface="Times New Roman" panose="02020603050405020304" pitchFamily="18" charset="0"/>
              </a:rPr>
              <a:t>IP firewall rules</a:t>
            </a:r>
            <a:endParaRPr lang="en-IN" sz="1800" dirty="0">
              <a:solidFill>
                <a:schemeClr val="tx1"/>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solidFill>
                  <a:schemeClr val="tx1"/>
                </a:solidFill>
                <a:effectLst/>
                <a:latin typeface="Calibri" panose="020F0502020204030204" pitchFamily="34" charset="0"/>
                <a:ea typeface="Times New Roman" panose="02020603050405020304" pitchFamily="18" charset="0"/>
              </a:rPr>
              <a:t>Virtual Network rules</a:t>
            </a:r>
            <a:endParaRPr lang="en-IN" sz="1800" dirty="0">
              <a:solidFill>
                <a:schemeClr val="tx1"/>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solidFill>
                  <a:schemeClr val="tx1"/>
                </a:solidFill>
                <a:effectLst/>
                <a:latin typeface="Calibri" panose="020F0502020204030204" pitchFamily="34" charset="0"/>
                <a:ea typeface="Times New Roman" panose="02020603050405020304" pitchFamily="18" charset="0"/>
              </a:rPr>
              <a:t>Microsoft defender</a:t>
            </a:r>
            <a:endParaRPr lang="en-IN" sz="1800" dirty="0">
              <a:solidFill>
                <a:schemeClr val="tx1"/>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solidFill>
                  <a:schemeClr val="tx1"/>
                </a:solidFill>
                <a:effectLst/>
                <a:latin typeface="Calibri" panose="020F0502020204030204" pitchFamily="34" charset="0"/>
                <a:ea typeface="Times New Roman" panose="02020603050405020304" pitchFamily="18" charset="0"/>
              </a:rPr>
              <a:t>NSG and ACL</a:t>
            </a:r>
            <a:endParaRPr lang="en-IN" sz="1800" dirty="0">
              <a:solidFill>
                <a:schemeClr val="tx1"/>
              </a:solidFill>
              <a:effectLst/>
              <a:latin typeface="Calibri" panose="020F0502020204030204" pitchFamily="34" charset="0"/>
              <a:ea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prstClr val="black"/>
              </a:solidFill>
              <a:effectLst/>
              <a:uLnTx/>
              <a:uFillTx/>
              <a:latin typeface="Graphik Light"/>
              <a:ea typeface="+mn-ea"/>
              <a:cs typeface="+mn-cs"/>
            </a:endParaRPr>
          </a:p>
        </p:txBody>
      </p:sp>
    </p:spTree>
    <p:extLst>
      <p:ext uri="{BB962C8B-B14F-4D97-AF65-F5344CB8AC3E}">
        <p14:creationId xmlns:p14="http://schemas.microsoft.com/office/powerpoint/2010/main" val="247842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5F96B3-2AF5-41FA-8225-3B77D48099F8}"/>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prstClr val="black"/>
                </a:solidFill>
                <a:effectLst/>
                <a:uLnTx/>
                <a:uFillTx/>
                <a:latin typeface="Graphik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prstClr val="black"/>
              </a:solidFill>
              <a:effectLst/>
              <a:uLnTx/>
              <a:uFillTx/>
              <a:latin typeface="Graphik Light"/>
              <a:ea typeface="+mn-ea"/>
              <a:cs typeface="+mn-cs"/>
            </a:endParaRPr>
          </a:p>
        </p:txBody>
      </p:sp>
      <p:sp>
        <p:nvSpPr>
          <p:cNvPr id="7" name="Rectangle: Rounded Corners 6">
            <a:extLst>
              <a:ext uri="{FF2B5EF4-FFF2-40B4-BE49-F238E27FC236}">
                <a16:creationId xmlns:a16="http://schemas.microsoft.com/office/drawing/2014/main" id="{E44CECC5-B071-CAAA-D872-F7D1279A4BDA}"/>
              </a:ext>
            </a:extLst>
          </p:cNvPr>
          <p:cNvSpPr/>
          <p:nvPr/>
        </p:nvSpPr>
        <p:spPr>
          <a:xfrm>
            <a:off x="92489" y="0"/>
            <a:ext cx="12025939" cy="486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MSMM Data Migration Data and Azure Native Service Security</a:t>
            </a:r>
            <a:endParaRPr lang="en-IN" dirty="0"/>
          </a:p>
        </p:txBody>
      </p:sp>
      <p:pic>
        <p:nvPicPr>
          <p:cNvPr id="4" name="Picture 3" descr="A computer screen shot of a diagram&#10;&#10;Description automatically generated">
            <a:extLst>
              <a:ext uri="{FF2B5EF4-FFF2-40B4-BE49-F238E27FC236}">
                <a16:creationId xmlns:a16="http://schemas.microsoft.com/office/drawing/2014/main" id="{5631F725-1B7F-BF93-6B23-28527860F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67" y="620110"/>
            <a:ext cx="10636154" cy="6092166"/>
          </a:xfrm>
          <a:prstGeom prst="rect">
            <a:avLst/>
          </a:prstGeom>
        </p:spPr>
      </p:pic>
    </p:spTree>
    <p:extLst>
      <p:ext uri="{BB962C8B-B14F-4D97-AF65-F5344CB8AC3E}">
        <p14:creationId xmlns:p14="http://schemas.microsoft.com/office/powerpoint/2010/main" val="384747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6BA3F8C-5CF4-4C0A-8DBE-CBB3568EB372}"/>
              </a:ext>
            </a:extLst>
          </p:cNvPr>
          <p:cNvGraphicFramePr>
            <a:graphicFrameLocks noChangeAspect="1"/>
          </p:cNvGraphicFramePr>
          <p:nvPr>
            <p:custDataLst>
              <p:tags r:id="rId1"/>
            </p:custDataLst>
          </p:nvPr>
        </p:nvGraphicFramePr>
        <p:xfrm>
          <a:off x="1528035" y="858441"/>
          <a:ext cx="1191" cy="1191"/>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8" name="Object 7" hidden="1">
                        <a:extLst>
                          <a:ext uri="{FF2B5EF4-FFF2-40B4-BE49-F238E27FC236}">
                            <a16:creationId xmlns:a16="http://schemas.microsoft.com/office/drawing/2014/main" id="{C6BA3F8C-5CF4-4C0A-8DBE-CBB3568EB372}"/>
                          </a:ext>
                        </a:extLst>
                      </p:cNvPr>
                      <p:cNvPicPr/>
                      <p:nvPr/>
                    </p:nvPicPr>
                    <p:blipFill>
                      <a:blip r:embed="rId6"/>
                      <a:stretch>
                        <a:fillRect/>
                      </a:stretch>
                    </p:blipFill>
                    <p:spPr>
                      <a:xfrm>
                        <a:off x="1528035" y="858441"/>
                        <a:ext cx="1191" cy="1191"/>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36C9A53-1EE4-4C4D-BB53-386F65BBEE8E}"/>
              </a:ext>
            </a:extLst>
          </p:cNvPr>
          <p:cNvSpPr/>
          <p:nvPr>
            <p:custDataLst>
              <p:tags r:id="rId2"/>
            </p:custDataLst>
          </p:nvPr>
        </p:nvSpPr>
        <p:spPr>
          <a:xfrm>
            <a:off x="1526845" y="857251"/>
            <a:ext cx="119035" cy="119035"/>
          </a:xfrm>
          <a:prstGeom prst="rect">
            <a:avLst/>
          </a:prstGeom>
          <a:noFill/>
          <a:ln w="19050">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lIns="0" tIns="0" rIns="0" bIns="0" numCol="1" spcCol="0" rtlCol="0" anchor="ctr" anchorCtr="0">
            <a:noAutofit/>
          </a:bodyPr>
          <a:lstStyle/>
          <a:p>
            <a:pPr algn="ctr" defTabSz="685663">
              <a:defRPr/>
            </a:pPr>
            <a:endParaRPr lang="en-US" sz="2362">
              <a:solidFill>
                <a:srgbClr val="000000"/>
              </a:solidFill>
              <a:latin typeface="Graphik Black" panose="020B0A03030202060203" pitchFamily="34" charset="0"/>
              <a:sym typeface="Graphik Black" panose="020B0A03030202060203" pitchFamily="34" charset="0"/>
            </a:endParaRPr>
          </a:p>
        </p:txBody>
      </p:sp>
      <p:sp>
        <p:nvSpPr>
          <p:cNvPr id="50" name="Footer Placeholder 49">
            <a:extLst>
              <a:ext uri="{FF2B5EF4-FFF2-40B4-BE49-F238E27FC236}">
                <a16:creationId xmlns:a16="http://schemas.microsoft.com/office/drawing/2014/main" id="{B3DBA51F-BA2E-0837-A73B-C5B56C67338C}"/>
              </a:ext>
            </a:extLst>
          </p:cNvPr>
          <p:cNvSpPr>
            <a:spLocks noGrp="1"/>
          </p:cNvSpPr>
          <p:nvPr>
            <p:ph type="ftr" sz="quarter" idx="3"/>
          </p:nvPr>
        </p:nvSpPr>
        <p:spPr/>
        <p:txBody>
          <a:bodyPr/>
          <a:lstStyle/>
          <a:p>
            <a:pPr defTabSz="685800"/>
            <a:r>
              <a:rPr lang="en-GB">
                <a:solidFill>
                  <a:srgbClr val="000000">
                    <a:alpha val="75000"/>
                  </a:srgbClr>
                </a:solidFill>
                <a:latin typeface="Graphik"/>
              </a:rPr>
              <a:t>Copyright © 2023 Accenture. All rights reserved.</a:t>
            </a:r>
          </a:p>
        </p:txBody>
      </p:sp>
      <p:sp>
        <p:nvSpPr>
          <p:cNvPr id="51" name="Slide Number Placeholder 50">
            <a:extLst>
              <a:ext uri="{FF2B5EF4-FFF2-40B4-BE49-F238E27FC236}">
                <a16:creationId xmlns:a16="http://schemas.microsoft.com/office/drawing/2014/main" id="{5C631419-0301-D5AC-9D96-8461DFBE8C5B}"/>
              </a:ext>
            </a:extLst>
          </p:cNvPr>
          <p:cNvSpPr>
            <a:spLocks noGrp="1"/>
          </p:cNvSpPr>
          <p:nvPr>
            <p:ph type="sldNum" sz="quarter" idx="12"/>
          </p:nvPr>
        </p:nvSpPr>
        <p:spPr/>
        <p:txBody>
          <a:bodyPr/>
          <a:lstStyle/>
          <a:p>
            <a:pPr defTabSz="685800"/>
            <a:fld id="{1F90F471-3972-4120-B8B3-0237DE626C35}" type="slidenum">
              <a:rPr lang="en-US">
                <a:solidFill>
                  <a:srgbClr val="000000"/>
                </a:solidFill>
                <a:latin typeface="Graphik"/>
              </a:rPr>
              <a:pPr defTabSz="685800"/>
              <a:t>13</a:t>
            </a:fld>
            <a:endParaRPr lang="en-US">
              <a:solidFill>
                <a:srgbClr val="000000"/>
              </a:solidFill>
              <a:latin typeface="Graphik"/>
            </a:endParaRPr>
          </a:p>
        </p:txBody>
      </p:sp>
      <p:sp>
        <p:nvSpPr>
          <p:cNvPr id="38" name="TO-BE Journey and experience  workshops">
            <a:extLst>
              <a:ext uri="{FF2B5EF4-FFF2-40B4-BE49-F238E27FC236}">
                <a16:creationId xmlns:a16="http://schemas.microsoft.com/office/drawing/2014/main" id="{FFB720CF-A3CC-AD35-8A87-55D66A76438D}"/>
              </a:ext>
            </a:extLst>
          </p:cNvPr>
          <p:cNvSpPr/>
          <p:nvPr/>
        </p:nvSpPr>
        <p:spPr>
          <a:xfrm>
            <a:off x="2083722" y="5697983"/>
            <a:ext cx="513000" cy="189000"/>
          </a:xfrm>
          <a:prstGeom prst="rect">
            <a:avLst/>
          </a:prstGeom>
          <a:solidFill>
            <a:schemeClr val="accent1">
              <a:lumMod val="50000"/>
            </a:schemeClr>
          </a:solidFill>
          <a:ln w="12700">
            <a:noFill/>
            <a:miter/>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wrap="square" lIns="27000" tIns="27000" rIns="27000" bIns="27000" anchor="ctr">
            <a:noAutofit/>
          </a:bodyPr>
          <a:lstStyle>
            <a:lvl1pPr marL="63500" marR="63500" algn="ctr" defTabSz="241300">
              <a:lnSpc>
                <a:spcPct val="90000"/>
              </a:lnSpc>
              <a:defRPr sz="700" spc="-49">
                <a:latin typeface="Graphik"/>
                <a:ea typeface="Graphik"/>
                <a:cs typeface="Graphik"/>
                <a:sym typeface="Graphik"/>
              </a:defRPr>
            </a:lvl1pPr>
          </a:lstStyle>
          <a:p>
            <a:pPr marL="0" marR="0" defTabSz="685800">
              <a:lnSpc>
                <a:spcPct val="100000"/>
              </a:lnSpc>
              <a:defRPr/>
            </a:pPr>
            <a:r>
              <a:rPr lang="en-US" sz="600" kern="0" spc="0">
                <a:solidFill>
                  <a:srgbClr val="FFFFFF"/>
                </a:solidFill>
                <a:latin typeface="Graphik Semibold"/>
              </a:rPr>
              <a:t>Accenture</a:t>
            </a:r>
          </a:p>
        </p:txBody>
      </p:sp>
      <p:sp>
        <p:nvSpPr>
          <p:cNvPr id="39" name="TO-BE Journey and experience  workshops">
            <a:extLst>
              <a:ext uri="{FF2B5EF4-FFF2-40B4-BE49-F238E27FC236}">
                <a16:creationId xmlns:a16="http://schemas.microsoft.com/office/drawing/2014/main" id="{26F75CAF-1421-63E4-B3AF-5D7C9066EADA}"/>
              </a:ext>
            </a:extLst>
          </p:cNvPr>
          <p:cNvSpPr/>
          <p:nvPr/>
        </p:nvSpPr>
        <p:spPr>
          <a:xfrm>
            <a:off x="2613029" y="5697983"/>
            <a:ext cx="513000" cy="189000"/>
          </a:xfrm>
          <a:prstGeom prst="rect">
            <a:avLst/>
          </a:prstGeom>
          <a:solidFill>
            <a:srgbClr val="FF50A0"/>
          </a:solidFill>
          <a:ln w="12700">
            <a:noFill/>
            <a:miter/>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wrap="square" lIns="27000" tIns="27000" rIns="27000" bIns="27000" anchor="ctr">
            <a:noAutofit/>
          </a:bodyPr>
          <a:lstStyle>
            <a:lvl1pPr marL="63500" marR="63500" algn="ctr" defTabSz="241300">
              <a:lnSpc>
                <a:spcPct val="90000"/>
              </a:lnSpc>
              <a:defRPr sz="700" spc="-49">
                <a:latin typeface="Graphik"/>
                <a:ea typeface="Graphik"/>
                <a:cs typeface="Graphik"/>
                <a:sym typeface="Graphik"/>
              </a:defRPr>
            </a:lvl1pPr>
          </a:lstStyle>
          <a:p>
            <a:pPr marL="0" marR="0" defTabSz="180975">
              <a:lnSpc>
                <a:spcPct val="100000"/>
              </a:lnSpc>
              <a:defRPr/>
            </a:pPr>
            <a:r>
              <a:rPr lang="en-US" sz="600" kern="0" spc="0" dirty="0">
                <a:solidFill>
                  <a:srgbClr val="FFFFFF"/>
                </a:solidFill>
                <a:latin typeface="Graphik Semibold"/>
              </a:rPr>
              <a:t>MSIG</a:t>
            </a:r>
          </a:p>
        </p:txBody>
      </p:sp>
      <p:cxnSp>
        <p:nvCxnSpPr>
          <p:cNvPr id="42" name="Straight Connector 41">
            <a:extLst>
              <a:ext uri="{FF2B5EF4-FFF2-40B4-BE49-F238E27FC236}">
                <a16:creationId xmlns:a16="http://schemas.microsoft.com/office/drawing/2014/main" id="{EA432E11-DE5C-337B-0321-FC3AF4D8B931}"/>
              </a:ext>
            </a:extLst>
          </p:cNvPr>
          <p:cNvCxnSpPr>
            <a:cxnSpLocks/>
          </p:cNvCxnSpPr>
          <p:nvPr/>
        </p:nvCxnSpPr>
        <p:spPr>
          <a:xfrm>
            <a:off x="1809750" y="1963971"/>
            <a:ext cx="85725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1C8B4D0-D9FE-4E0F-B708-3388067D6BF9}"/>
              </a:ext>
            </a:extLst>
          </p:cNvPr>
          <p:cNvSpPr/>
          <p:nvPr/>
        </p:nvSpPr>
        <p:spPr>
          <a:xfrm>
            <a:off x="1790409" y="1619513"/>
            <a:ext cx="1362554" cy="297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a:solidFill>
                  <a:srgbClr val="000000"/>
                </a:solidFill>
                <a:latin typeface="Graphik"/>
              </a:rPr>
              <a:t>Extraction</a:t>
            </a:r>
          </a:p>
        </p:txBody>
      </p:sp>
      <p:cxnSp>
        <p:nvCxnSpPr>
          <p:cNvPr id="43" name="Straight Connector 42">
            <a:extLst>
              <a:ext uri="{FF2B5EF4-FFF2-40B4-BE49-F238E27FC236}">
                <a16:creationId xmlns:a16="http://schemas.microsoft.com/office/drawing/2014/main" id="{3099E85A-ED41-F7B7-7954-1A94EEA60FD9}"/>
              </a:ext>
            </a:extLst>
          </p:cNvPr>
          <p:cNvCxnSpPr>
            <a:cxnSpLocks/>
          </p:cNvCxnSpPr>
          <p:nvPr/>
        </p:nvCxnSpPr>
        <p:spPr>
          <a:xfrm>
            <a:off x="2066685" y="1963971"/>
            <a:ext cx="81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D20FC43-C481-ADEF-A2AE-3790B236BE6B}"/>
              </a:ext>
            </a:extLst>
          </p:cNvPr>
          <p:cNvSpPr/>
          <p:nvPr/>
        </p:nvSpPr>
        <p:spPr>
          <a:xfrm>
            <a:off x="1807977" y="2079246"/>
            <a:ext cx="1327418" cy="462790"/>
          </a:xfrm>
          <a:prstGeom prst="rect">
            <a:avLst/>
          </a:prstGeom>
          <a:solidFill>
            <a:srgbClr val="FF50A0"/>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Data Cleansing</a:t>
            </a:r>
          </a:p>
        </p:txBody>
      </p:sp>
      <p:sp>
        <p:nvSpPr>
          <p:cNvPr id="4" name="Rectangle 3">
            <a:extLst>
              <a:ext uri="{FF2B5EF4-FFF2-40B4-BE49-F238E27FC236}">
                <a16:creationId xmlns:a16="http://schemas.microsoft.com/office/drawing/2014/main" id="{E5A22816-7619-3862-62C1-ED32556D9BD7}"/>
              </a:ext>
            </a:extLst>
          </p:cNvPr>
          <p:cNvSpPr/>
          <p:nvPr/>
        </p:nvSpPr>
        <p:spPr>
          <a:xfrm>
            <a:off x="1807977" y="2579156"/>
            <a:ext cx="1327418" cy="462790"/>
          </a:xfrm>
          <a:prstGeom prst="rect">
            <a:avLst/>
          </a:prstGeom>
          <a:solidFill>
            <a:srgbClr val="FF50A0"/>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dirty="0">
                <a:solidFill>
                  <a:srgbClr val="FFFFFF"/>
                </a:solidFill>
                <a:latin typeface="Graphik Semibold"/>
              </a:rPr>
              <a:t>PII Masking</a:t>
            </a:r>
          </a:p>
        </p:txBody>
      </p:sp>
      <p:sp>
        <p:nvSpPr>
          <p:cNvPr id="6" name="Rectangle 5">
            <a:extLst>
              <a:ext uri="{FF2B5EF4-FFF2-40B4-BE49-F238E27FC236}">
                <a16:creationId xmlns:a16="http://schemas.microsoft.com/office/drawing/2014/main" id="{31D2AC4A-0522-AE9B-0D09-940BADE134C8}"/>
              </a:ext>
            </a:extLst>
          </p:cNvPr>
          <p:cNvSpPr/>
          <p:nvPr/>
        </p:nvSpPr>
        <p:spPr>
          <a:xfrm>
            <a:off x="1807977" y="3079065"/>
            <a:ext cx="1327418" cy="462790"/>
          </a:xfrm>
          <a:prstGeom prst="rect">
            <a:avLst/>
          </a:prstGeom>
          <a:solidFill>
            <a:srgbClr val="FF50A0"/>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dirty="0">
                <a:solidFill>
                  <a:srgbClr val="FFFFFF"/>
                </a:solidFill>
                <a:latin typeface="Graphik Semibold"/>
              </a:rPr>
              <a:t>Data Extraction Rules</a:t>
            </a:r>
          </a:p>
        </p:txBody>
      </p:sp>
      <p:sp>
        <p:nvSpPr>
          <p:cNvPr id="18" name="Rectangle 17">
            <a:extLst>
              <a:ext uri="{FF2B5EF4-FFF2-40B4-BE49-F238E27FC236}">
                <a16:creationId xmlns:a16="http://schemas.microsoft.com/office/drawing/2014/main" id="{38C6C4A4-CD2E-EE67-85F6-F210B64A1B39}"/>
              </a:ext>
            </a:extLst>
          </p:cNvPr>
          <p:cNvSpPr/>
          <p:nvPr/>
        </p:nvSpPr>
        <p:spPr>
          <a:xfrm>
            <a:off x="1807977" y="3578975"/>
            <a:ext cx="1327418" cy="462790"/>
          </a:xfrm>
          <a:prstGeom prst="rect">
            <a:avLst/>
          </a:prstGeom>
          <a:solidFill>
            <a:srgbClr val="FF50A0"/>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dirty="0">
                <a:solidFill>
                  <a:srgbClr val="FFFFFF"/>
                </a:solidFill>
                <a:latin typeface="Graphik Semibold"/>
              </a:rPr>
              <a:t>Files Staged on Folder</a:t>
            </a:r>
          </a:p>
        </p:txBody>
      </p:sp>
      <p:sp>
        <p:nvSpPr>
          <p:cNvPr id="10" name="Rectangle 9">
            <a:extLst>
              <a:ext uri="{FF2B5EF4-FFF2-40B4-BE49-F238E27FC236}">
                <a16:creationId xmlns:a16="http://schemas.microsoft.com/office/drawing/2014/main" id="{D7CBD19B-57A0-4BC9-ADE9-013B294F7773}"/>
              </a:ext>
            </a:extLst>
          </p:cNvPr>
          <p:cNvSpPr/>
          <p:nvPr/>
        </p:nvSpPr>
        <p:spPr>
          <a:xfrm>
            <a:off x="3238181" y="1619513"/>
            <a:ext cx="1362554" cy="297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a:solidFill>
                  <a:srgbClr val="000000"/>
                </a:solidFill>
                <a:latin typeface="Graphik"/>
              </a:rPr>
              <a:t>Pre-Processing</a:t>
            </a:r>
          </a:p>
        </p:txBody>
      </p:sp>
      <p:cxnSp>
        <p:nvCxnSpPr>
          <p:cNvPr id="44" name="Straight Connector 43">
            <a:extLst>
              <a:ext uri="{FF2B5EF4-FFF2-40B4-BE49-F238E27FC236}">
                <a16:creationId xmlns:a16="http://schemas.microsoft.com/office/drawing/2014/main" id="{5489FEA2-FDB9-0F95-8915-FCCE6A529C90}"/>
              </a:ext>
            </a:extLst>
          </p:cNvPr>
          <p:cNvCxnSpPr>
            <a:cxnSpLocks/>
          </p:cNvCxnSpPr>
          <p:nvPr/>
        </p:nvCxnSpPr>
        <p:spPr>
          <a:xfrm>
            <a:off x="3514457" y="1963971"/>
            <a:ext cx="81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F19E473-2031-3962-F079-D26ECB14F7C6}"/>
              </a:ext>
            </a:extLst>
          </p:cNvPr>
          <p:cNvSpPr/>
          <p:nvPr/>
        </p:nvSpPr>
        <p:spPr>
          <a:xfrm>
            <a:off x="3244541" y="2079246"/>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File Format Validation</a:t>
            </a:r>
          </a:p>
        </p:txBody>
      </p:sp>
      <p:sp>
        <p:nvSpPr>
          <p:cNvPr id="28" name="Rectangle 27">
            <a:extLst>
              <a:ext uri="{FF2B5EF4-FFF2-40B4-BE49-F238E27FC236}">
                <a16:creationId xmlns:a16="http://schemas.microsoft.com/office/drawing/2014/main" id="{4DF81636-1F81-D77C-B61D-7D47F52CD448}"/>
              </a:ext>
            </a:extLst>
          </p:cNvPr>
          <p:cNvSpPr/>
          <p:nvPr/>
        </p:nvSpPr>
        <p:spPr>
          <a:xfrm>
            <a:off x="3244541" y="2579156"/>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Audit Control Totals</a:t>
            </a:r>
          </a:p>
        </p:txBody>
      </p:sp>
      <p:sp>
        <p:nvSpPr>
          <p:cNvPr id="13" name="Rectangle 12">
            <a:extLst>
              <a:ext uri="{FF2B5EF4-FFF2-40B4-BE49-F238E27FC236}">
                <a16:creationId xmlns:a16="http://schemas.microsoft.com/office/drawing/2014/main" id="{6DE593A6-FFBB-4CF5-871A-79AA8596CFC0}"/>
              </a:ext>
            </a:extLst>
          </p:cNvPr>
          <p:cNvSpPr/>
          <p:nvPr/>
        </p:nvSpPr>
        <p:spPr>
          <a:xfrm>
            <a:off x="6133726" y="1619513"/>
            <a:ext cx="1362554" cy="297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a:solidFill>
                  <a:srgbClr val="000000"/>
                </a:solidFill>
                <a:latin typeface="Graphik"/>
              </a:rPr>
              <a:t>Data </a:t>
            </a:r>
          </a:p>
          <a:p>
            <a:pPr algn="ctr" defTabSz="685800">
              <a:defRPr/>
            </a:pPr>
            <a:r>
              <a:rPr lang="en-GB" sz="1050">
                <a:solidFill>
                  <a:srgbClr val="000000"/>
                </a:solidFill>
                <a:latin typeface="Graphik"/>
              </a:rPr>
              <a:t>Transformation</a:t>
            </a:r>
          </a:p>
        </p:txBody>
      </p:sp>
      <p:cxnSp>
        <p:nvCxnSpPr>
          <p:cNvPr id="46" name="Straight Connector 45">
            <a:extLst>
              <a:ext uri="{FF2B5EF4-FFF2-40B4-BE49-F238E27FC236}">
                <a16:creationId xmlns:a16="http://schemas.microsoft.com/office/drawing/2014/main" id="{F0AB4CE2-CAC1-F922-713C-FBEC92830599}"/>
              </a:ext>
            </a:extLst>
          </p:cNvPr>
          <p:cNvCxnSpPr>
            <a:cxnSpLocks/>
          </p:cNvCxnSpPr>
          <p:nvPr/>
        </p:nvCxnSpPr>
        <p:spPr>
          <a:xfrm>
            <a:off x="6410002" y="1963971"/>
            <a:ext cx="81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31D0D76-6E67-47ED-3E24-FDB8E74FEF72}"/>
              </a:ext>
            </a:extLst>
          </p:cNvPr>
          <p:cNvSpPr/>
          <p:nvPr/>
        </p:nvSpPr>
        <p:spPr>
          <a:xfrm>
            <a:off x="6140085" y="2079246"/>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Data Mapping Rules</a:t>
            </a:r>
          </a:p>
        </p:txBody>
      </p:sp>
      <p:sp>
        <p:nvSpPr>
          <p:cNvPr id="35" name="Rectangle 34">
            <a:extLst>
              <a:ext uri="{FF2B5EF4-FFF2-40B4-BE49-F238E27FC236}">
                <a16:creationId xmlns:a16="http://schemas.microsoft.com/office/drawing/2014/main" id="{A8ADDFEE-0D98-AE53-0AE0-EDBF4E71E38C}"/>
              </a:ext>
            </a:extLst>
          </p:cNvPr>
          <p:cNvSpPr/>
          <p:nvPr/>
        </p:nvSpPr>
        <p:spPr>
          <a:xfrm>
            <a:off x="6140085" y="2579156"/>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Transformation ETLs</a:t>
            </a:r>
          </a:p>
        </p:txBody>
      </p:sp>
      <p:sp>
        <p:nvSpPr>
          <p:cNvPr id="36" name="Rectangle 35">
            <a:extLst>
              <a:ext uri="{FF2B5EF4-FFF2-40B4-BE49-F238E27FC236}">
                <a16:creationId xmlns:a16="http://schemas.microsoft.com/office/drawing/2014/main" id="{2ED7DAE0-20C5-AE51-CE3B-B4601E239483}"/>
              </a:ext>
            </a:extLst>
          </p:cNvPr>
          <p:cNvSpPr/>
          <p:nvPr/>
        </p:nvSpPr>
        <p:spPr>
          <a:xfrm>
            <a:off x="6140085" y="3079065"/>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Value Mapping</a:t>
            </a:r>
          </a:p>
        </p:txBody>
      </p:sp>
      <p:sp>
        <p:nvSpPr>
          <p:cNvPr id="37" name="Rectangle 36">
            <a:extLst>
              <a:ext uri="{FF2B5EF4-FFF2-40B4-BE49-F238E27FC236}">
                <a16:creationId xmlns:a16="http://schemas.microsoft.com/office/drawing/2014/main" id="{AF0A1C5F-5F4F-453F-4FF0-123D49D9C156}"/>
              </a:ext>
            </a:extLst>
          </p:cNvPr>
          <p:cNvSpPr/>
          <p:nvPr/>
        </p:nvSpPr>
        <p:spPr>
          <a:xfrm>
            <a:off x="6140085" y="3578975"/>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Error Handling and Reporting</a:t>
            </a:r>
          </a:p>
        </p:txBody>
      </p:sp>
      <p:sp>
        <p:nvSpPr>
          <p:cNvPr id="14" name="Rectangle 13">
            <a:extLst>
              <a:ext uri="{FF2B5EF4-FFF2-40B4-BE49-F238E27FC236}">
                <a16:creationId xmlns:a16="http://schemas.microsoft.com/office/drawing/2014/main" id="{F5EA07D9-F6DF-4995-BE6C-6D71AD205362}"/>
              </a:ext>
            </a:extLst>
          </p:cNvPr>
          <p:cNvSpPr/>
          <p:nvPr/>
        </p:nvSpPr>
        <p:spPr>
          <a:xfrm>
            <a:off x="7581498" y="1619513"/>
            <a:ext cx="1362554" cy="297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dirty="0">
                <a:solidFill>
                  <a:srgbClr val="000000"/>
                </a:solidFill>
                <a:latin typeface="Graphik"/>
              </a:rPr>
              <a:t>Load Ready </a:t>
            </a:r>
            <a:br>
              <a:rPr lang="en-GB" sz="1050" dirty="0">
                <a:solidFill>
                  <a:srgbClr val="000000"/>
                </a:solidFill>
                <a:latin typeface="Graphik"/>
              </a:rPr>
            </a:br>
            <a:r>
              <a:rPr lang="en-GB" sz="1050" dirty="0">
                <a:solidFill>
                  <a:srgbClr val="000000"/>
                </a:solidFill>
                <a:latin typeface="Graphik"/>
              </a:rPr>
              <a:t>Tables</a:t>
            </a:r>
          </a:p>
        </p:txBody>
      </p:sp>
      <p:cxnSp>
        <p:nvCxnSpPr>
          <p:cNvPr id="48" name="Straight Connector 47">
            <a:extLst>
              <a:ext uri="{FF2B5EF4-FFF2-40B4-BE49-F238E27FC236}">
                <a16:creationId xmlns:a16="http://schemas.microsoft.com/office/drawing/2014/main" id="{277E59D4-7906-CCD8-7F39-3CC852BA7F0B}"/>
              </a:ext>
            </a:extLst>
          </p:cNvPr>
          <p:cNvCxnSpPr>
            <a:cxnSpLocks/>
          </p:cNvCxnSpPr>
          <p:nvPr/>
        </p:nvCxnSpPr>
        <p:spPr>
          <a:xfrm>
            <a:off x="7857774" y="1963971"/>
            <a:ext cx="81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A823082-6154-0F2A-F54A-177098AB4A88}"/>
              </a:ext>
            </a:extLst>
          </p:cNvPr>
          <p:cNvSpPr/>
          <p:nvPr/>
        </p:nvSpPr>
        <p:spPr>
          <a:xfrm>
            <a:off x="7587857" y="2079246"/>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Audit Control Tables</a:t>
            </a:r>
          </a:p>
        </p:txBody>
      </p:sp>
      <p:sp>
        <p:nvSpPr>
          <p:cNvPr id="41" name="Rectangle 40">
            <a:extLst>
              <a:ext uri="{FF2B5EF4-FFF2-40B4-BE49-F238E27FC236}">
                <a16:creationId xmlns:a16="http://schemas.microsoft.com/office/drawing/2014/main" id="{EA9E64D5-AC68-A1AC-B2F4-F03B93AA2255}"/>
              </a:ext>
            </a:extLst>
          </p:cNvPr>
          <p:cNvSpPr/>
          <p:nvPr/>
        </p:nvSpPr>
        <p:spPr>
          <a:xfrm>
            <a:off x="7587857" y="2579156"/>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Transformation Validations</a:t>
            </a:r>
          </a:p>
        </p:txBody>
      </p:sp>
      <p:sp>
        <p:nvSpPr>
          <p:cNvPr id="52" name="Rectangle 51">
            <a:extLst>
              <a:ext uri="{FF2B5EF4-FFF2-40B4-BE49-F238E27FC236}">
                <a16:creationId xmlns:a16="http://schemas.microsoft.com/office/drawing/2014/main" id="{A7A43418-ACC7-C06E-F749-4E1813AD23E4}"/>
              </a:ext>
            </a:extLst>
          </p:cNvPr>
          <p:cNvSpPr/>
          <p:nvPr/>
        </p:nvSpPr>
        <p:spPr>
          <a:xfrm>
            <a:off x="7587857" y="3106011"/>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Error Handling and Reporting</a:t>
            </a:r>
          </a:p>
        </p:txBody>
      </p:sp>
      <p:sp>
        <p:nvSpPr>
          <p:cNvPr id="11" name="Rectangle 10">
            <a:extLst>
              <a:ext uri="{FF2B5EF4-FFF2-40B4-BE49-F238E27FC236}">
                <a16:creationId xmlns:a16="http://schemas.microsoft.com/office/drawing/2014/main" id="{834DE6D6-83B6-44E0-BE64-7BF9AD89A1F5}"/>
              </a:ext>
            </a:extLst>
          </p:cNvPr>
          <p:cNvSpPr/>
          <p:nvPr/>
        </p:nvSpPr>
        <p:spPr>
          <a:xfrm>
            <a:off x="4685953" y="1619513"/>
            <a:ext cx="1362554" cy="297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a:solidFill>
                  <a:srgbClr val="000000"/>
                </a:solidFill>
                <a:latin typeface="Graphik"/>
              </a:rPr>
              <a:t>Data Quality </a:t>
            </a:r>
          </a:p>
          <a:p>
            <a:pPr algn="ctr" defTabSz="685800">
              <a:defRPr/>
            </a:pPr>
            <a:r>
              <a:rPr lang="en-GB" sz="1050">
                <a:solidFill>
                  <a:srgbClr val="000000"/>
                </a:solidFill>
                <a:latin typeface="Graphik"/>
              </a:rPr>
              <a:t>&amp; Profiling</a:t>
            </a:r>
          </a:p>
        </p:txBody>
      </p:sp>
      <p:cxnSp>
        <p:nvCxnSpPr>
          <p:cNvPr id="45" name="Straight Connector 44">
            <a:extLst>
              <a:ext uri="{FF2B5EF4-FFF2-40B4-BE49-F238E27FC236}">
                <a16:creationId xmlns:a16="http://schemas.microsoft.com/office/drawing/2014/main" id="{9B08414C-3B9B-FDFC-AFEF-48592D9CD6BF}"/>
              </a:ext>
            </a:extLst>
          </p:cNvPr>
          <p:cNvCxnSpPr>
            <a:cxnSpLocks/>
          </p:cNvCxnSpPr>
          <p:nvPr/>
        </p:nvCxnSpPr>
        <p:spPr>
          <a:xfrm>
            <a:off x="4962230" y="1963971"/>
            <a:ext cx="81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A349658-22C4-44E6-5F7B-E48AA6B97EAC}"/>
              </a:ext>
            </a:extLst>
          </p:cNvPr>
          <p:cNvSpPr/>
          <p:nvPr/>
        </p:nvSpPr>
        <p:spPr>
          <a:xfrm>
            <a:off x="4692313" y="3079065"/>
            <a:ext cx="1349837" cy="462790"/>
          </a:xfrm>
          <a:prstGeom prst="rect">
            <a:avLst/>
          </a:prstGeom>
          <a:solidFill>
            <a:srgbClr val="FF50A0"/>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dirty="0">
                <a:solidFill>
                  <a:srgbClr val="FFFFFF"/>
                </a:solidFill>
                <a:latin typeface="Graphik Semibold"/>
              </a:rPr>
              <a:t>DQ  Feedback / Fixes to Source</a:t>
            </a:r>
          </a:p>
        </p:txBody>
      </p:sp>
      <p:grpSp>
        <p:nvGrpSpPr>
          <p:cNvPr id="69" name="Group 68">
            <a:extLst>
              <a:ext uri="{FF2B5EF4-FFF2-40B4-BE49-F238E27FC236}">
                <a16:creationId xmlns:a16="http://schemas.microsoft.com/office/drawing/2014/main" id="{CE93C5E1-8566-41FE-AB57-14ACEB3EAE21}"/>
              </a:ext>
            </a:extLst>
          </p:cNvPr>
          <p:cNvGrpSpPr/>
          <p:nvPr/>
        </p:nvGrpSpPr>
        <p:grpSpPr>
          <a:xfrm>
            <a:off x="4692230" y="2079246"/>
            <a:ext cx="1350000" cy="462790"/>
            <a:chOff x="6138848" y="5797822"/>
            <a:chExt cx="1800000" cy="617053"/>
          </a:xfrm>
        </p:grpSpPr>
        <p:grpSp>
          <p:nvGrpSpPr>
            <p:cNvPr id="67" name="Group 66">
              <a:extLst>
                <a:ext uri="{FF2B5EF4-FFF2-40B4-BE49-F238E27FC236}">
                  <a16:creationId xmlns:a16="http://schemas.microsoft.com/office/drawing/2014/main" id="{1983796F-CD66-4C22-290A-4C44B46D5BD7}"/>
                </a:ext>
              </a:extLst>
            </p:cNvPr>
            <p:cNvGrpSpPr/>
            <p:nvPr/>
          </p:nvGrpSpPr>
          <p:grpSpPr>
            <a:xfrm>
              <a:off x="6138848" y="5797822"/>
              <a:ext cx="1800000" cy="617053"/>
              <a:chOff x="6138848" y="5797822"/>
              <a:chExt cx="1800000" cy="617053"/>
            </a:xfrm>
          </p:grpSpPr>
          <p:sp>
            <p:nvSpPr>
              <p:cNvPr id="65" name="Right Triangle 64">
                <a:extLst>
                  <a:ext uri="{FF2B5EF4-FFF2-40B4-BE49-F238E27FC236}">
                    <a16:creationId xmlns:a16="http://schemas.microsoft.com/office/drawing/2014/main" id="{3D5F752E-9A1A-9C9C-E79D-973B19D83403}"/>
                  </a:ext>
                </a:extLst>
              </p:cNvPr>
              <p:cNvSpPr/>
              <p:nvPr/>
            </p:nvSpPr>
            <p:spPr>
              <a:xfrm>
                <a:off x="6138848" y="5799545"/>
                <a:ext cx="1800000" cy="61360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endParaRPr lang="en-US" sz="900" err="1">
                  <a:solidFill>
                    <a:srgbClr val="FFFFFF"/>
                  </a:solidFill>
                  <a:latin typeface="Graphik Semibold"/>
                </a:endParaRPr>
              </a:p>
            </p:txBody>
          </p:sp>
          <p:sp>
            <p:nvSpPr>
              <p:cNvPr id="66" name="Right Triangle 65">
                <a:extLst>
                  <a:ext uri="{FF2B5EF4-FFF2-40B4-BE49-F238E27FC236}">
                    <a16:creationId xmlns:a16="http://schemas.microsoft.com/office/drawing/2014/main" id="{37B121B5-F62C-4991-716A-E32D70711CF6}"/>
                  </a:ext>
                </a:extLst>
              </p:cNvPr>
              <p:cNvSpPr/>
              <p:nvPr/>
            </p:nvSpPr>
            <p:spPr>
              <a:xfrm rot="10800000">
                <a:off x="6138848" y="5797822"/>
                <a:ext cx="1800000" cy="617053"/>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endParaRPr lang="en-US" sz="900" err="1">
                  <a:solidFill>
                    <a:srgbClr val="FFFFFF"/>
                  </a:solidFill>
                  <a:latin typeface="Graphik Semibold"/>
                </a:endParaRPr>
              </a:p>
            </p:txBody>
          </p:sp>
        </p:grpSp>
        <p:sp>
          <p:nvSpPr>
            <p:cNvPr id="68" name="TextBox 67">
              <a:extLst>
                <a:ext uri="{FF2B5EF4-FFF2-40B4-BE49-F238E27FC236}">
                  <a16:creationId xmlns:a16="http://schemas.microsoft.com/office/drawing/2014/main" id="{B99FD154-4401-326B-6FC3-8BB3F0B9073B}"/>
                </a:ext>
              </a:extLst>
            </p:cNvPr>
            <p:cNvSpPr txBox="1"/>
            <p:nvPr/>
          </p:nvSpPr>
          <p:spPr>
            <a:xfrm>
              <a:off x="6368017" y="6028840"/>
              <a:ext cx="1372242" cy="282033"/>
            </a:xfrm>
            <a:prstGeom prst="rect">
              <a:avLst/>
            </a:prstGeom>
            <a:noFill/>
          </p:spPr>
          <p:txBody>
            <a:bodyPr wrap="square" lIns="0" tIns="0" rIns="0" bIns="0" rtlCol="0">
              <a:noAutofit/>
            </a:bodyPr>
            <a:lstStyle/>
            <a:p>
              <a:pPr algn="ctr" defTabSz="171450">
                <a:spcAft>
                  <a:spcPts val="900"/>
                </a:spcAft>
              </a:pPr>
              <a:r>
                <a:rPr lang="en-US" sz="900">
                  <a:solidFill>
                    <a:srgbClr val="FFFFFF"/>
                  </a:solidFill>
                  <a:latin typeface="Graphik Semibold"/>
                </a:rPr>
                <a:t>DQ Rules</a:t>
              </a:r>
            </a:p>
          </p:txBody>
        </p:sp>
      </p:grpSp>
      <p:grpSp>
        <p:nvGrpSpPr>
          <p:cNvPr id="70" name="Group 69">
            <a:extLst>
              <a:ext uri="{FF2B5EF4-FFF2-40B4-BE49-F238E27FC236}">
                <a16:creationId xmlns:a16="http://schemas.microsoft.com/office/drawing/2014/main" id="{AB459649-2F79-21E3-460C-15B93B5E3F7C}"/>
              </a:ext>
            </a:extLst>
          </p:cNvPr>
          <p:cNvGrpSpPr/>
          <p:nvPr/>
        </p:nvGrpSpPr>
        <p:grpSpPr>
          <a:xfrm>
            <a:off x="4692230" y="2579156"/>
            <a:ext cx="1350000" cy="462790"/>
            <a:chOff x="6138848" y="5797822"/>
            <a:chExt cx="1800000" cy="617053"/>
          </a:xfrm>
        </p:grpSpPr>
        <p:grpSp>
          <p:nvGrpSpPr>
            <p:cNvPr id="71" name="Group 70">
              <a:extLst>
                <a:ext uri="{FF2B5EF4-FFF2-40B4-BE49-F238E27FC236}">
                  <a16:creationId xmlns:a16="http://schemas.microsoft.com/office/drawing/2014/main" id="{73E23268-9BB0-CF00-7847-860680707B62}"/>
                </a:ext>
              </a:extLst>
            </p:cNvPr>
            <p:cNvGrpSpPr/>
            <p:nvPr/>
          </p:nvGrpSpPr>
          <p:grpSpPr>
            <a:xfrm>
              <a:off x="6138848" y="5797822"/>
              <a:ext cx="1800000" cy="617053"/>
              <a:chOff x="6138848" y="5797822"/>
              <a:chExt cx="1800000" cy="617053"/>
            </a:xfrm>
          </p:grpSpPr>
          <p:sp>
            <p:nvSpPr>
              <p:cNvPr id="73" name="Right Triangle 72">
                <a:extLst>
                  <a:ext uri="{FF2B5EF4-FFF2-40B4-BE49-F238E27FC236}">
                    <a16:creationId xmlns:a16="http://schemas.microsoft.com/office/drawing/2014/main" id="{D618C1BA-18E6-F3A1-6A05-7381B23B1394}"/>
                  </a:ext>
                </a:extLst>
              </p:cNvPr>
              <p:cNvSpPr/>
              <p:nvPr/>
            </p:nvSpPr>
            <p:spPr>
              <a:xfrm>
                <a:off x="6138848" y="5799546"/>
                <a:ext cx="1800000" cy="61360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endParaRPr lang="en-US" sz="900" err="1">
                  <a:solidFill>
                    <a:srgbClr val="FFFFFF"/>
                  </a:solidFill>
                  <a:latin typeface="Graphik Semibold"/>
                </a:endParaRPr>
              </a:p>
            </p:txBody>
          </p:sp>
          <p:sp>
            <p:nvSpPr>
              <p:cNvPr id="74" name="Right Triangle 73">
                <a:extLst>
                  <a:ext uri="{FF2B5EF4-FFF2-40B4-BE49-F238E27FC236}">
                    <a16:creationId xmlns:a16="http://schemas.microsoft.com/office/drawing/2014/main" id="{24BBD581-8856-B627-82F8-A4007DA284B9}"/>
                  </a:ext>
                </a:extLst>
              </p:cNvPr>
              <p:cNvSpPr/>
              <p:nvPr/>
            </p:nvSpPr>
            <p:spPr>
              <a:xfrm rot="10800000">
                <a:off x="6138848" y="5797822"/>
                <a:ext cx="1800000" cy="617053"/>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endParaRPr lang="en-US" sz="900">
                  <a:solidFill>
                    <a:srgbClr val="FFFFFF"/>
                  </a:solidFill>
                  <a:latin typeface="Graphik Semibold"/>
                </a:endParaRPr>
              </a:p>
            </p:txBody>
          </p:sp>
        </p:grpSp>
        <p:sp>
          <p:nvSpPr>
            <p:cNvPr id="72" name="TextBox 71">
              <a:extLst>
                <a:ext uri="{FF2B5EF4-FFF2-40B4-BE49-F238E27FC236}">
                  <a16:creationId xmlns:a16="http://schemas.microsoft.com/office/drawing/2014/main" id="{9F315CD6-CDF9-EFEB-93D4-83100B16523D}"/>
                </a:ext>
              </a:extLst>
            </p:cNvPr>
            <p:cNvSpPr txBox="1"/>
            <p:nvPr/>
          </p:nvSpPr>
          <p:spPr>
            <a:xfrm>
              <a:off x="6368017" y="6028840"/>
              <a:ext cx="1372242" cy="282033"/>
            </a:xfrm>
            <a:prstGeom prst="rect">
              <a:avLst/>
            </a:prstGeom>
            <a:noFill/>
          </p:spPr>
          <p:txBody>
            <a:bodyPr wrap="square" lIns="0" tIns="0" rIns="0" bIns="0" rtlCol="0">
              <a:noAutofit/>
            </a:bodyPr>
            <a:lstStyle/>
            <a:p>
              <a:pPr algn="ctr" defTabSz="171450">
                <a:spcAft>
                  <a:spcPts val="900"/>
                </a:spcAft>
              </a:pPr>
              <a:r>
                <a:rPr lang="en-US" sz="900">
                  <a:solidFill>
                    <a:srgbClr val="FFFFFF"/>
                  </a:solidFill>
                  <a:latin typeface="Graphik Semibold"/>
                </a:rPr>
                <a:t>DQ Reports</a:t>
              </a:r>
            </a:p>
          </p:txBody>
        </p:sp>
      </p:grpSp>
      <p:sp>
        <p:nvSpPr>
          <p:cNvPr id="17" name="Rectangle 16">
            <a:extLst>
              <a:ext uri="{FF2B5EF4-FFF2-40B4-BE49-F238E27FC236}">
                <a16:creationId xmlns:a16="http://schemas.microsoft.com/office/drawing/2014/main" id="{EDB6EC75-3778-4281-B9E2-E3D05EAC9337}"/>
              </a:ext>
            </a:extLst>
          </p:cNvPr>
          <p:cNvSpPr/>
          <p:nvPr/>
        </p:nvSpPr>
        <p:spPr>
          <a:xfrm>
            <a:off x="9029269" y="1619513"/>
            <a:ext cx="1362554" cy="297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a:solidFill>
                  <a:srgbClr val="000000"/>
                </a:solidFill>
                <a:latin typeface="Graphik"/>
              </a:rPr>
              <a:t>Loading &amp; Reconciliation</a:t>
            </a:r>
          </a:p>
        </p:txBody>
      </p:sp>
      <p:cxnSp>
        <p:nvCxnSpPr>
          <p:cNvPr id="49" name="Straight Connector 48">
            <a:extLst>
              <a:ext uri="{FF2B5EF4-FFF2-40B4-BE49-F238E27FC236}">
                <a16:creationId xmlns:a16="http://schemas.microsoft.com/office/drawing/2014/main" id="{CADA8CC3-155A-558B-D300-42FC68A6E8F4}"/>
              </a:ext>
            </a:extLst>
          </p:cNvPr>
          <p:cNvCxnSpPr>
            <a:cxnSpLocks/>
          </p:cNvCxnSpPr>
          <p:nvPr/>
        </p:nvCxnSpPr>
        <p:spPr>
          <a:xfrm>
            <a:off x="9305545" y="1963971"/>
            <a:ext cx="81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76DBFB0-8F6C-EA57-50FB-A4F3ABD907B5}"/>
              </a:ext>
            </a:extLst>
          </p:cNvPr>
          <p:cNvSpPr/>
          <p:nvPr/>
        </p:nvSpPr>
        <p:spPr>
          <a:xfrm>
            <a:off x="9035628" y="2079246"/>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Functional Validation</a:t>
            </a:r>
          </a:p>
        </p:txBody>
      </p:sp>
      <p:sp>
        <p:nvSpPr>
          <p:cNvPr id="54" name="Rectangle 53">
            <a:extLst>
              <a:ext uri="{FF2B5EF4-FFF2-40B4-BE49-F238E27FC236}">
                <a16:creationId xmlns:a16="http://schemas.microsoft.com/office/drawing/2014/main" id="{5800B353-8368-42DB-9998-19C6939FD8DF}"/>
              </a:ext>
            </a:extLst>
          </p:cNvPr>
          <p:cNvSpPr/>
          <p:nvPr/>
        </p:nvSpPr>
        <p:spPr>
          <a:xfrm>
            <a:off x="9035628" y="2579156"/>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Premium Validation</a:t>
            </a:r>
          </a:p>
        </p:txBody>
      </p:sp>
      <p:sp>
        <p:nvSpPr>
          <p:cNvPr id="55" name="Rectangle 54">
            <a:extLst>
              <a:ext uri="{FF2B5EF4-FFF2-40B4-BE49-F238E27FC236}">
                <a16:creationId xmlns:a16="http://schemas.microsoft.com/office/drawing/2014/main" id="{94C01381-75C1-2BE9-37B5-7165DF85CBEC}"/>
              </a:ext>
            </a:extLst>
          </p:cNvPr>
          <p:cNvSpPr/>
          <p:nvPr/>
        </p:nvSpPr>
        <p:spPr>
          <a:xfrm>
            <a:off x="9035628" y="3079065"/>
            <a:ext cx="1349837" cy="4627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a:solidFill>
                  <a:srgbClr val="FFFFFF"/>
                </a:solidFill>
                <a:latin typeface="Graphik Semibold"/>
              </a:rPr>
              <a:t>Regression Testing</a:t>
            </a:r>
          </a:p>
        </p:txBody>
      </p:sp>
      <p:sp>
        <p:nvSpPr>
          <p:cNvPr id="60" name="Rectangle 59">
            <a:extLst>
              <a:ext uri="{FF2B5EF4-FFF2-40B4-BE49-F238E27FC236}">
                <a16:creationId xmlns:a16="http://schemas.microsoft.com/office/drawing/2014/main" id="{EC4CB5C2-15F4-FF7F-C396-E1030CBA852D}"/>
              </a:ext>
            </a:extLst>
          </p:cNvPr>
          <p:cNvSpPr/>
          <p:nvPr/>
        </p:nvSpPr>
        <p:spPr>
          <a:xfrm>
            <a:off x="9046837" y="4078884"/>
            <a:ext cx="1327418" cy="462790"/>
          </a:xfrm>
          <a:prstGeom prst="rect">
            <a:avLst/>
          </a:prstGeom>
          <a:solidFill>
            <a:srgbClr val="FF50A0"/>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r>
              <a:rPr lang="en-GB" sz="900" dirty="0">
                <a:solidFill>
                  <a:srgbClr val="FFFFFF"/>
                </a:solidFill>
                <a:latin typeface="Graphik Semibold"/>
              </a:rPr>
              <a:t>User Acceptance Testing</a:t>
            </a:r>
          </a:p>
        </p:txBody>
      </p:sp>
      <p:grpSp>
        <p:nvGrpSpPr>
          <p:cNvPr id="75" name="Group 74">
            <a:extLst>
              <a:ext uri="{FF2B5EF4-FFF2-40B4-BE49-F238E27FC236}">
                <a16:creationId xmlns:a16="http://schemas.microsoft.com/office/drawing/2014/main" id="{DB57F395-FB0B-D2AB-3B04-D8F3826F2666}"/>
              </a:ext>
            </a:extLst>
          </p:cNvPr>
          <p:cNvGrpSpPr/>
          <p:nvPr/>
        </p:nvGrpSpPr>
        <p:grpSpPr>
          <a:xfrm>
            <a:off x="9035545" y="3578975"/>
            <a:ext cx="1350000" cy="462790"/>
            <a:chOff x="6138848" y="5797822"/>
            <a:chExt cx="1800000" cy="617053"/>
          </a:xfrm>
        </p:grpSpPr>
        <p:grpSp>
          <p:nvGrpSpPr>
            <p:cNvPr id="76" name="Group 75">
              <a:extLst>
                <a:ext uri="{FF2B5EF4-FFF2-40B4-BE49-F238E27FC236}">
                  <a16:creationId xmlns:a16="http://schemas.microsoft.com/office/drawing/2014/main" id="{B97CC222-BFFF-FDDE-2992-5759F6DB3C3A}"/>
                </a:ext>
              </a:extLst>
            </p:cNvPr>
            <p:cNvGrpSpPr/>
            <p:nvPr/>
          </p:nvGrpSpPr>
          <p:grpSpPr>
            <a:xfrm>
              <a:off x="6138848" y="5797822"/>
              <a:ext cx="1800000" cy="617053"/>
              <a:chOff x="6138848" y="5797822"/>
              <a:chExt cx="1800000" cy="617053"/>
            </a:xfrm>
          </p:grpSpPr>
          <p:sp>
            <p:nvSpPr>
              <p:cNvPr id="78" name="Right Triangle 77">
                <a:extLst>
                  <a:ext uri="{FF2B5EF4-FFF2-40B4-BE49-F238E27FC236}">
                    <a16:creationId xmlns:a16="http://schemas.microsoft.com/office/drawing/2014/main" id="{5E453479-B2E9-B0B4-619A-0F59D64A9D38}"/>
                  </a:ext>
                </a:extLst>
              </p:cNvPr>
              <p:cNvSpPr/>
              <p:nvPr/>
            </p:nvSpPr>
            <p:spPr>
              <a:xfrm>
                <a:off x="6138848" y="5799545"/>
                <a:ext cx="1800000" cy="61360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endParaRPr lang="en-US" sz="900" err="1">
                  <a:solidFill>
                    <a:srgbClr val="FFFFFF"/>
                  </a:solidFill>
                  <a:latin typeface="Graphik Semibold"/>
                </a:endParaRPr>
              </a:p>
            </p:txBody>
          </p:sp>
          <p:sp>
            <p:nvSpPr>
              <p:cNvPr id="79" name="Right Triangle 78">
                <a:extLst>
                  <a:ext uri="{FF2B5EF4-FFF2-40B4-BE49-F238E27FC236}">
                    <a16:creationId xmlns:a16="http://schemas.microsoft.com/office/drawing/2014/main" id="{6012B8DF-72DD-4BE0-18DB-297B860DEB1A}"/>
                  </a:ext>
                </a:extLst>
              </p:cNvPr>
              <p:cNvSpPr/>
              <p:nvPr/>
            </p:nvSpPr>
            <p:spPr>
              <a:xfrm rot="10800000">
                <a:off x="6138848" y="5797822"/>
                <a:ext cx="1800000" cy="617053"/>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endParaRPr lang="en-US" sz="900" err="1">
                  <a:solidFill>
                    <a:srgbClr val="FFFFFF"/>
                  </a:solidFill>
                  <a:latin typeface="Graphik Semibold"/>
                </a:endParaRPr>
              </a:p>
            </p:txBody>
          </p:sp>
        </p:grpSp>
        <p:sp>
          <p:nvSpPr>
            <p:cNvPr id="77" name="TextBox 76">
              <a:extLst>
                <a:ext uri="{FF2B5EF4-FFF2-40B4-BE49-F238E27FC236}">
                  <a16:creationId xmlns:a16="http://schemas.microsoft.com/office/drawing/2014/main" id="{0AE40DAF-7545-88A1-6628-3FBDE8F9E3C5}"/>
                </a:ext>
              </a:extLst>
            </p:cNvPr>
            <p:cNvSpPr txBox="1"/>
            <p:nvPr/>
          </p:nvSpPr>
          <p:spPr>
            <a:xfrm>
              <a:off x="6368017" y="5942290"/>
              <a:ext cx="1372242" cy="282033"/>
            </a:xfrm>
            <a:prstGeom prst="rect">
              <a:avLst/>
            </a:prstGeom>
            <a:noFill/>
          </p:spPr>
          <p:txBody>
            <a:bodyPr wrap="square" lIns="0" tIns="0" rIns="0" bIns="0" rtlCol="0">
              <a:noAutofit/>
            </a:bodyPr>
            <a:lstStyle/>
            <a:p>
              <a:pPr algn="ctr" defTabSz="171450">
                <a:spcAft>
                  <a:spcPts val="900"/>
                </a:spcAft>
              </a:pPr>
              <a:r>
                <a:rPr lang="en-US" sz="900">
                  <a:solidFill>
                    <a:srgbClr val="FFFFFF"/>
                  </a:solidFill>
                  <a:latin typeface="Graphik Semibold"/>
                </a:rPr>
                <a:t>Downstream and E2E Testing</a:t>
              </a:r>
            </a:p>
          </p:txBody>
        </p:sp>
      </p:grpSp>
      <p:sp>
        <p:nvSpPr>
          <p:cNvPr id="81" name="TextBox 80">
            <a:extLst>
              <a:ext uri="{FF2B5EF4-FFF2-40B4-BE49-F238E27FC236}">
                <a16:creationId xmlns:a16="http://schemas.microsoft.com/office/drawing/2014/main" id="{B57C8A07-A370-B5A5-0C84-E5997D02F8D2}"/>
              </a:ext>
            </a:extLst>
          </p:cNvPr>
          <p:cNvSpPr txBox="1"/>
          <p:nvPr/>
        </p:nvSpPr>
        <p:spPr>
          <a:xfrm>
            <a:off x="1854103" y="4373086"/>
            <a:ext cx="3709305" cy="230832"/>
          </a:xfrm>
          <a:prstGeom prst="rect">
            <a:avLst/>
          </a:prstGeom>
          <a:noFill/>
        </p:spPr>
        <p:txBody>
          <a:bodyPr wrap="square">
            <a:spAutoFit/>
          </a:bodyPr>
          <a:lstStyle/>
          <a:p>
            <a:pPr defTabSz="685800"/>
            <a:r>
              <a:rPr lang="en-US" sz="900" dirty="0">
                <a:solidFill>
                  <a:srgbClr val="000000"/>
                </a:solidFill>
                <a:latin typeface="Graphik"/>
              </a:rPr>
              <a:t>Workers comp</a:t>
            </a:r>
          </a:p>
        </p:txBody>
      </p:sp>
      <p:sp>
        <p:nvSpPr>
          <p:cNvPr id="9" name="TextBox 8">
            <a:extLst>
              <a:ext uri="{FF2B5EF4-FFF2-40B4-BE49-F238E27FC236}">
                <a16:creationId xmlns:a16="http://schemas.microsoft.com/office/drawing/2014/main" id="{A038B16F-D380-2368-5399-7A7F20535137}"/>
              </a:ext>
            </a:extLst>
          </p:cNvPr>
          <p:cNvSpPr txBox="1"/>
          <p:nvPr/>
        </p:nvSpPr>
        <p:spPr>
          <a:xfrm>
            <a:off x="5674443" y="4341427"/>
            <a:ext cx="867103" cy="1019377"/>
          </a:xfrm>
          <a:prstGeom prst="rect">
            <a:avLst/>
          </a:prstGeom>
          <a:noFill/>
        </p:spPr>
        <p:txBody>
          <a:bodyPr wrap="square" lIns="0" tIns="0" rIns="0" bIns="0" rtlCol="0">
            <a:noAutofit/>
          </a:bodyPr>
          <a:lstStyle/>
          <a:p>
            <a:pPr marL="214313" indent="-214313" defTabSz="171450">
              <a:buFont typeface="Arial" panose="020B0604020202020204" pitchFamily="34" charset="0"/>
              <a:buChar char="•"/>
            </a:pPr>
            <a:endParaRPr lang="en-US" sz="900" dirty="0">
              <a:solidFill>
                <a:srgbClr val="000000"/>
              </a:solidFill>
              <a:latin typeface="Graphik"/>
            </a:endParaRPr>
          </a:p>
          <a:p>
            <a:pPr marL="214313" indent="-214313" defTabSz="171450">
              <a:buFont typeface="Arial" panose="020B0604020202020204" pitchFamily="34" charset="0"/>
              <a:buChar char="•"/>
            </a:pPr>
            <a:r>
              <a:rPr lang="en-US" sz="900" dirty="0">
                <a:solidFill>
                  <a:srgbClr val="000000"/>
                </a:solidFill>
                <a:latin typeface="Graphik"/>
              </a:rPr>
              <a:t>Claims  Graph</a:t>
            </a:r>
          </a:p>
          <a:p>
            <a:pPr marL="214313" indent="-214313" defTabSz="171450">
              <a:buFont typeface="Arial" panose="020B0604020202020204" pitchFamily="34" charset="0"/>
              <a:buChar char="•"/>
            </a:pPr>
            <a:r>
              <a:rPr lang="en-US" sz="900" dirty="0">
                <a:solidFill>
                  <a:srgbClr val="000000"/>
                </a:solidFill>
                <a:latin typeface="Graphik"/>
              </a:rPr>
              <a:t>Accounts</a:t>
            </a:r>
          </a:p>
          <a:p>
            <a:pPr marL="214313" indent="-214313" defTabSz="171450">
              <a:buFont typeface="Arial" panose="020B0604020202020204" pitchFamily="34" charset="0"/>
              <a:buChar char="•"/>
            </a:pPr>
            <a:r>
              <a:rPr lang="en-US" sz="900" dirty="0">
                <a:solidFill>
                  <a:srgbClr val="000000"/>
                </a:solidFill>
                <a:latin typeface="Graphik"/>
              </a:rPr>
              <a:t>FNOL</a:t>
            </a:r>
          </a:p>
          <a:p>
            <a:pPr marL="214313" indent="-214313" defTabSz="171450">
              <a:buFont typeface="Arial" panose="020B0604020202020204" pitchFamily="34" charset="0"/>
              <a:buChar char="•"/>
            </a:pPr>
            <a:r>
              <a:rPr lang="en-US" sz="900" dirty="0">
                <a:solidFill>
                  <a:srgbClr val="000000"/>
                </a:solidFill>
                <a:latin typeface="Graphik"/>
              </a:rPr>
              <a:t>Coverage</a:t>
            </a:r>
          </a:p>
          <a:p>
            <a:pPr marL="214313" indent="-214313" defTabSz="171450">
              <a:buFont typeface="Arial" panose="020B0604020202020204" pitchFamily="34" charset="0"/>
              <a:buChar char="•"/>
            </a:pPr>
            <a:r>
              <a:rPr lang="en-US" sz="900" dirty="0">
                <a:solidFill>
                  <a:srgbClr val="000000"/>
                </a:solidFill>
                <a:latin typeface="Graphik"/>
              </a:rPr>
              <a:t>Incidents</a:t>
            </a:r>
          </a:p>
          <a:p>
            <a:pPr marL="214313" indent="-214313" defTabSz="171450">
              <a:buFont typeface="Arial" panose="020B0604020202020204" pitchFamily="34" charset="0"/>
              <a:buChar char="•"/>
            </a:pPr>
            <a:r>
              <a:rPr lang="en-US" sz="900" dirty="0">
                <a:solidFill>
                  <a:srgbClr val="000000"/>
                </a:solidFill>
                <a:latin typeface="Graphik"/>
              </a:rPr>
              <a:t>Payments</a:t>
            </a:r>
          </a:p>
        </p:txBody>
      </p:sp>
      <p:sp>
        <p:nvSpPr>
          <p:cNvPr id="29" name="TextBox 28">
            <a:extLst>
              <a:ext uri="{FF2B5EF4-FFF2-40B4-BE49-F238E27FC236}">
                <a16:creationId xmlns:a16="http://schemas.microsoft.com/office/drawing/2014/main" id="{8520FC42-5D7C-7D32-E226-1743AB782416}"/>
              </a:ext>
            </a:extLst>
          </p:cNvPr>
          <p:cNvSpPr txBox="1"/>
          <p:nvPr/>
        </p:nvSpPr>
        <p:spPr>
          <a:xfrm>
            <a:off x="6555183" y="4549455"/>
            <a:ext cx="2127386" cy="965907"/>
          </a:xfrm>
          <a:prstGeom prst="rect">
            <a:avLst/>
          </a:prstGeom>
          <a:noFill/>
        </p:spPr>
        <p:txBody>
          <a:bodyPr wrap="square" lIns="0" tIns="0" rIns="0" bIns="0" rtlCol="0" anchor="t">
            <a:noAutofit/>
          </a:bodyPr>
          <a:lstStyle/>
          <a:p>
            <a:pPr marL="214313" indent="-214313" defTabSz="171450">
              <a:buFont typeface="Arial" panose="020B0604020202020204" pitchFamily="34" charset="0"/>
              <a:buChar char="•"/>
            </a:pPr>
            <a:r>
              <a:rPr lang="en-US" sz="900" dirty="0">
                <a:solidFill>
                  <a:srgbClr val="000000"/>
                </a:solidFill>
                <a:latin typeface="Graphik"/>
              </a:rPr>
              <a:t>WC Claims</a:t>
            </a:r>
          </a:p>
          <a:p>
            <a:pPr marL="214313" indent="-214313" defTabSz="171450">
              <a:buFont typeface="Arial" panose="020B0604020202020204" pitchFamily="34" charset="0"/>
              <a:buChar char="•"/>
            </a:pPr>
            <a:r>
              <a:rPr lang="en-US" sz="900" dirty="0">
                <a:solidFill>
                  <a:srgbClr val="000000"/>
                </a:solidFill>
                <a:latin typeface="Graphik"/>
              </a:rPr>
              <a:t>Subrogation</a:t>
            </a:r>
          </a:p>
          <a:p>
            <a:pPr marL="214313" indent="-214313" defTabSz="171450">
              <a:buFont typeface="Arial" panose="020B0604020202020204" pitchFamily="34" charset="0"/>
              <a:buChar char="•"/>
            </a:pPr>
            <a:r>
              <a:rPr lang="en-US" sz="900" dirty="0">
                <a:solidFill>
                  <a:srgbClr val="000000"/>
                </a:solidFill>
                <a:latin typeface="Graphik"/>
              </a:rPr>
              <a:t>Litigation</a:t>
            </a:r>
          </a:p>
          <a:p>
            <a:pPr marL="214313" indent="-214313" defTabSz="171450">
              <a:buFont typeface="Arial" panose="020B0604020202020204" pitchFamily="34" charset="0"/>
              <a:buChar char="•"/>
            </a:pPr>
            <a:r>
              <a:rPr lang="en-US" sz="900" dirty="0">
                <a:solidFill>
                  <a:srgbClr val="000000"/>
                </a:solidFill>
                <a:latin typeface="Graphik"/>
              </a:rPr>
              <a:t>Payment , Reserves, Recovery</a:t>
            </a:r>
          </a:p>
          <a:p>
            <a:pPr marL="214313" indent="-214313" defTabSz="171450">
              <a:buFont typeface="Arial" panose="020B0604020202020204" pitchFamily="34" charset="0"/>
              <a:buChar char="•"/>
            </a:pPr>
            <a:r>
              <a:rPr lang="en-US" sz="900" dirty="0">
                <a:solidFill>
                  <a:srgbClr val="000000"/>
                </a:solidFill>
                <a:latin typeface="Graphik"/>
              </a:rPr>
              <a:t>Claim Notes, Comments  and Activities</a:t>
            </a:r>
          </a:p>
        </p:txBody>
      </p:sp>
      <p:sp>
        <p:nvSpPr>
          <p:cNvPr id="30" name="TextBox 29">
            <a:extLst>
              <a:ext uri="{FF2B5EF4-FFF2-40B4-BE49-F238E27FC236}">
                <a16:creationId xmlns:a16="http://schemas.microsoft.com/office/drawing/2014/main" id="{737C0970-B21F-D0A0-281C-5931A744F348}"/>
              </a:ext>
            </a:extLst>
          </p:cNvPr>
          <p:cNvSpPr txBox="1"/>
          <p:nvPr/>
        </p:nvSpPr>
        <p:spPr>
          <a:xfrm>
            <a:off x="6517559" y="4295945"/>
            <a:ext cx="1188000" cy="191099"/>
          </a:xfrm>
          <a:prstGeom prst="rect">
            <a:avLst/>
          </a:prstGeom>
          <a:noFill/>
        </p:spPr>
        <p:txBody>
          <a:bodyPr wrap="square" lIns="0" tIns="0" rIns="0" bIns="0" rtlCol="0">
            <a:noAutofit/>
          </a:bodyPr>
          <a:lstStyle/>
          <a:p>
            <a:pPr algn="ctr" defTabSz="171450">
              <a:spcAft>
                <a:spcPts val="900"/>
              </a:spcAft>
            </a:pPr>
            <a:r>
              <a:rPr lang="en-US" sz="1200" b="1">
                <a:solidFill>
                  <a:srgbClr val="000000"/>
                </a:solidFill>
                <a:latin typeface="Graphik"/>
              </a:rPr>
              <a:t>Subject</a:t>
            </a:r>
            <a:r>
              <a:rPr lang="en-US" sz="1350">
                <a:solidFill>
                  <a:srgbClr val="000000"/>
                </a:solidFill>
                <a:latin typeface="Graphik"/>
              </a:rPr>
              <a:t> </a:t>
            </a:r>
            <a:r>
              <a:rPr lang="en-US" sz="1200" b="1">
                <a:solidFill>
                  <a:srgbClr val="000000"/>
                </a:solidFill>
                <a:latin typeface="Graphik"/>
              </a:rPr>
              <a:t>Areas</a:t>
            </a:r>
          </a:p>
        </p:txBody>
      </p:sp>
      <p:sp>
        <p:nvSpPr>
          <p:cNvPr id="31" name="Rectangle 30">
            <a:extLst>
              <a:ext uri="{FF2B5EF4-FFF2-40B4-BE49-F238E27FC236}">
                <a16:creationId xmlns:a16="http://schemas.microsoft.com/office/drawing/2014/main" id="{AB318433-451A-2508-9C6D-BCD5749116C2}"/>
              </a:ext>
            </a:extLst>
          </p:cNvPr>
          <p:cNvSpPr/>
          <p:nvPr/>
        </p:nvSpPr>
        <p:spPr>
          <a:xfrm>
            <a:off x="1817746" y="4274345"/>
            <a:ext cx="3682306" cy="74994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endParaRPr lang="en-US" sz="1350" err="1">
              <a:solidFill>
                <a:srgbClr val="FFFFFF"/>
              </a:solidFill>
              <a:latin typeface="Graphik"/>
            </a:endParaRPr>
          </a:p>
        </p:txBody>
      </p:sp>
      <p:sp>
        <p:nvSpPr>
          <p:cNvPr id="32" name="Rectangle 31">
            <a:extLst>
              <a:ext uri="{FF2B5EF4-FFF2-40B4-BE49-F238E27FC236}">
                <a16:creationId xmlns:a16="http://schemas.microsoft.com/office/drawing/2014/main" id="{1F98E5D6-5124-7833-BCC4-4B76020BB3E6}"/>
              </a:ext>
            </a:extLst>
          </p:cNvPr>
          <p:cNvSpPr/>
          <p:nvPr/>
        </p:nvSpPr>
        <p:spPr>
          <a:xfrm>
            <a:off x="5540551" y="4274345"/>
            <a:ext cx="3142018" cy="12944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defTabSz="685800"/>
            <a:endParaRPr lang="en-US" sz="1350" err="1">
              <a:solidFill>
                <a:srgbClr val="FFFFFF"/>
              </a:solidFill>
              <a:latin typeface="Graphik"/>
            </a:endParaRPr>
          </a:p>
        </p:txBody>
      </p:sp>
      <p:sp>
        <p:nvSpPr>
          <p:cNvPr id="12" name="Rectangle 2">
            <a:extLst>
              <a:ext uri="{FF2B5EF4-FFF2-40B4-BE49-F238E27FC236}">
                <a16:creationId xmlns:a16="http://schemas.microsoft.com/office/drawing/2014/main" id="{75D357DA-F0A6-3331-B65D-BCCC772CD446}"/>
              </a:ext>
            </a:extLst>
          </p:cNvPr>
          <p:cNvSpPr txBox="1">
            <a:spLocks noChangeArrowheads="1"/>
          </p:cNvSpPr>
          <p:nvPr/>
        </p:nvSpPr>
        <p:spPr>
          <a:xfrm>
            <a:off x="1730551" y="771651"/>
            <a:ext cx="7620000" cy="476365"/>
          </a:xfrm>
          <a:prstGeom prst="rect">
            <a:avLst/>
          </a:prstGeom>
        </p:spPr>
        <p:txBody>
          <a:bodyPr vert="horz" lIns="0" tIns="45720" rIns="0" bIns="0" rtlCol="0" anchor="t" anchorCtr="0">
            <a:noAutofit/>
          </a:bodyPr>
          <a:lstStyle>
            <a:lvl1pPr algn="l" defTabSz="685800" rtl="0" eaLnBrk="1" latinLnBrk="0" hangingPunct="1">
              <a:lnSpc>
                <a:spcPct val="80000"/>
              </a:lnSpc>
              <a:spcBef>
                <a:spcPct val="0"/>
              </a:spcBef>
              <a:buNone/>
              <a:defRPr sz="1800" b="1" kern="1200" cap="none">
                <a:solidFill>
                  <a:schemeClr val="tx1"/>
                </a:solidFill>
                <a:latin typeface="+mj-lt"/>
                <a:ea typeface="+mj-ea"/>
                <a:cs typeface="+mj-cs"/>
              </a:defRPr>
            </a:lvl1pPr>
          </a:lstStyle>
          <a:p>
            <a:r>
              <a:rPr lang="en-US"/>
              <a:t>Solution Assumptions – Responsibilities Breakup</a:t>
            </a:r>
            <a:endParaRPr lang="en-US" dirty="0"/>
          </a:p>
        </p:txBody>
      </p:sp>
    </p:spTree>
    <p:extLst>
      <p:ext uri="{BB962C8B-B14F-4D97-AF65-F5344CB8AC3E}">
        <p14:creationId xmlns:p14="http://schemas.microsoft.com/office/powerpoint/2010/main" val="642245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367D-6CBA-440A-A26E-97B9778BECB1}"/>
              </a:ext>
            </a:extLst>
          </p:cNvPr>
          <p:cNvSpPr>
            <a:spLocks noGrp="1"/>
          </p:cNvSpPr>
          <p:nvPr>
            <p:ph type="title"/>
          </p:nvPr>
        </p:nvSpPr>
        <p:spPr>
          <a:xfrm>
            <a:off x="174443" y="31040"/>
            <a:ext cx="11430000" cy="311792"/>
          </a:xfrm>
        </p:spPr>
        <p:txBody>
          <a:bodyPr/>
          <a:lstStyle/>
          <a:p>
            <a:r>
              <a:rPr lang="en-US" dirty="0"/>
              <a:t>Potential Benefits Expected</a:t>
            </a:r>
          </a:p>
        </p:txBody>
      </p:sp>
      <p:grpSp>
        <p:nvGrpSpPr>
          <p:cNvPr id="8" name="Group 7">
            <a:extLst>
              <a:ext uri="{FF2B5EF4-FFF2-40B4-BE49-F238E27FC236}">
                <a16:creationId xmlns:a16="http://schemas.microsoft.com/office/drawing/2014/main" id="{04D95BD9-B6D3-489B-8D2A-44EE4EFEB5D7}"/>
              </a:ext>
            </a:extLst>
          </p:cNvPr>
          <p:cNvGrpSpPr/>
          <p:nvPr/>
        </p:nvGrpSpPr>
        <p:grpSpPr>
          <a:xfrm>
            <a:off x="-122645" y="4211572"/>
            <a:ext cx="2670481" cy="1927716"/>
            <a:chOff x="-74425" y="3767957"/>
            <a:chExt cx="2905423" cy="2472983"/>
          </a:xfrm>
        </p:grpSpPr>
        <p:graphicFrame>
          <p:nvGraphicFramePr>
            <p:cNvPr id="11" name="Chart 10">
              <a:extLst>
                <a:ext uri="{FF2B5EF4-FFF2-40B4-BE49-F238E27FC236}">
                  <a16:creationId xmlns:a16="http://schemas.microsoft.com/office/drawing/2014/main" id="{6226A245-C965-4C2C-8910-D28FAB796A61}"/>
                </a:ext>
              </a:extLst>
            </p:cNvPr>
            <p:cNvGraphicFramePr/>
            <p:nvPr/>
          </p:nvGraphicFramePr>
          <p:xfrm>
            <a:off x="-74425" y="3767957"/>
            <a:ext cx="2896766" cy="154117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EB2A836A-31CD-48EA-84B1-F7AA8D3FDD6D}"/>
                </a:ext>
              </a:extLst>
            </p:cNvPr>
            <p:cNvSpPr txBox="1"/>
            <p:nvPr/>
          </p:nvSpPr>
          <p:spPr>
            <a:xfrm>
              <a:off x="90377" y="5625001"/>
              <a:ext cx="2740621" cy="615939"/>
            </a:xfrm>
            <a:prstGeom prst="rect">
              <a:avLst/>
            </a:prstGeom>
            <a:noFill/>
          </p:spPr>
          <p:txBody>
            <a:bodyPr wrap="square" lIns="9144" tIns="9144" rIns="9144" bIns="914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Reduction in Conversion processing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(Multithreading capability, elasticity)</a:t>
              </a:r>
            </a:p>
          </p:txBody>
        </p:sp>
        <p:sp>
          <p:nvSpPr>
            <p:cNvPr id="7" name="Rectangle 6">
              <a:extLst>
                <a:ext uri="{FF2B5EF4-FFF2-40B4-BE49-F238E27FC236}">
                  <a16:creationId xmlns:a16="http://schemas.microsoft.com/office/drawing/2014/main" id="{2D95FD29-47AF-48F3-9735-6273DD8D250C}"/>
                </a:ext>
              </a:extLst>
            </p:cNvPr>
            <p:cNvSpPr/>
            <p:nvPr/>
          </p:nvSpPr>
          <p:spPr>
            <a:xfrm>
              <a:off x="890305" y="4538546"/>
              <a:ext cx="1231851" cy="3158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Up to 50%</a:t>
              </a:r>
            </a:p>
          </p:txBody>
        </p:sp>
      </p:grpSp>
      <p:grpSp>
        <p:nvGrpSpPr>
          <p:cNvPr id="5" name="Group 4">
            <a:extLst>
              <a:ext uri="{FF2B5EF4-FFF2-40B4-BE49-F238E27FC236}">
                <a16:creationId xmlns:a16="http://schemas.microsoft.com/office/drawing/2014/main" id="{B9188ABB-3D25-43D6-B23D-4245E1653AA0}"/>
              </a:ext>
            </a:extLst>
          </p:cNvPr>
          <p:cNvGrpSpPr/>
          <p:nvPr/>
        </p:nvGrpSpPr>
        <p:grpSpPr>
          <a:xfrm>
            <a:off x="5651309" y="4491058"/>
            <a:ext cx="2157315" cy="1772298"/>
            <a:chOff x="3375827" y="2581725"/>
            <a:chExt cx="3341733" cy="3233951"/>
          </a:xfrm>
        </p:grpSpPr>
        <p:graphicFrame>
          <p:nvGraphicFramePr>
            <p:cNvPr id="27" name="Chart 26">
              <a:extLst>
                <a:ext uri="{FF2B5EF4-FFF2-40B4-BE49-F238E27FC236}">
                  <a16:creationId xmlns:a16="http://schemas.microsoft.com/office/drawing/2014/main" id="{CB6C9F65-85EE-4E24-BD71-4599FE10F81B}"/>
                </a:ext>
              </a:extLst>
            </p:cNvPr>
            <p:cNvGraphicFramePr/>
            <p:nvPr/>
          </p:nvGraphicFramePr>
          <p:xfrm>
            <a:off x="3405076" y="2581725"/>
            <a:ext cx="2697723" cy="2043495"/>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7">
              <a:extLst>
                <a:ext uri="{FF2B5EF4-FFF2-40B4-BE49-F238E27FC236}">
                  <a16:creationId xmlns:a16="http://schemas.microsoft.com/office/drawing/2014/main" id="{EF097160-095B-41F1-8856-D63D29C6BE9C}"/>
                </a:ext>
              </a:extLst>
            </p:cNvPr>
            <p:cNvSpPr txBox="1"/>
            <p:nvPr/>
          </p:nvSpPr>
          <p:spPr>
            <a:xfrm>
              <a:off x="3375827" y="4807744"/>
              <a:ext cx="3341733" cy="1007932"/>
            </a:xfrm>
            <a:prstGeom prst="rect">
              <a:avLst/>
            </a:prstGeom>
            <a:noFill/>
          </p:spPr>
          <p:txBody>
            <a:bodyPr wrap="square" lIns="9144" tIns="9144" rIns="9144" bIns="914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Automated Process with No Human Touch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(Notification, Realtime and batch execution)</a:t>
              </a:r>
            </a:p>
          </p:txBody>
        </p:sp>
        <p:sp>
          <p:nvSpPr>
            <p:cNvPr id="29" name="Rectangle 28">
              <a:extLst>
                <a:ext uri="{FF2B5EF4-FFF2-40B4-BE49-F238E27FC236}">
                  <a16:creationId xmlns:a16="http://schemas.microsoft.com/office/drawing/2014/main" id="{FA75E0BE-EC67-4EE5-9374-6F16242EACFA}"/>
                </a:ext>
              </a:extLst>
            </p:cNvPr>
            <p:cNvSpPr/>
            <p:nvPr/>
          </p:nvSpPr>
          <p:spPr>
            <a:xfrm>
              <a:off x="3948347" y="3156640"/>
              <a:ext cx="1483859" cy="4403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80%</a:t>
              </a:r>
            </a:p>
          </p:txBody>
        </p:sp>
      </p:grpSp>
      <p:grpSp>
        <p:nvGrpSpPr>
          <p:cNvPr id="4" name="Group 3">
            <a:extLst>
              <a:ext uri="{FF2B5EF4-FFF2-40B4-BE49-F238E27FC236}">
                <a16:creationId xmlns:a16="http://schemas.microsoft.com/office/drawing/2014/main" id="{94E565F8-30EA-4D55-A8E2-ABD4A5D53CD9}"/>
              </a:ext>
            </a:extLst>
          </p:cNvPr>
          <p:cNvGrpSpPr/>
          <p:nvPr/>
        </p:nvGrpSpPr>
        <p:grpSpPr>
          <a:xfrm>
            <a:off x="7935311" y="4491057"/>
            <a:ext cx="2237105" cy="1766812"/>
            <a:chOff x="4344734" y="2596398"/>
            <a:chExt cx="3045020" cy="2986233"/>
          </a:xfrm>
        </p:grpSpPr>
        <p:graphicFrame>
          <p:nvGraphicFramePr>
            <p:cNvPr id="30" name="Chart 29">
              <a:extLst>
                <a:ext uri="{FF2B5EF4-FFF2-40B4-BE49-F238E27FC236}">
                  <a16:creationId xmlns:a16="http://schemas.microsoft.com/office/drawing/2014/main" id="{CF8C1363-532E-49C6-9B51-A8424EFADA46}"/>
                </a:ext>
              </a:extLst>
            </p:cNvPr>
            <p:cNvGraphicFramePr/>
            <p:nvPr/>
          </p:nvGraphicFramePr>
          <p:xfrm>
            <a:off x="4344734" y="2596398"/>
            <a:ext cx="2448952" cy="1892826"/>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34EB03C2-2695-4608-8423-123CF86FE7EB}"/>
                </a:ext>
              </a:extLst>
            </p:cNvPr>
            <p:cNvSpPr txBox="1"/>
            <p:nvPr/>
          </p:nvSpPr>
          <p:spPr>
            <a:xfrm>
              <a:off x="4344734" y="4579279"/>
              <a:ext cx="3045020" cy="1003352"/>
            </a:xfrm>
            <a:prstGeom prst="rect">
              <a:avLst/>
            </a:prstGeom>
            <a:noFill/>
          </p:spPr>
          <p:txBody>
            <a:bodyPr wrap="square" lIns="9144" tIns="9144" rIns="9144" bIns="914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Testing Effort Reduction due to Automated Testing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(GT Testing will be enabled including value testing</a:t>
              </a:r>
              <a:r>
                <a:rPr kumimoji="0" lang="en-IN" sz="16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t>
              </a:r>
            </a:p>
          </p:txBody>
        </p:sp>
        <p:sp>
          <p:nvSpPr>
            <p:cNvPr id="32" name="Rectangle 31">
              <a:extLst>
                <a:ext uri="{FF2B5EF4-FFF2-40B4-BE49-F238E27FC236}">
                  <a16:creationId xmlns:a16="http://schemas.microsoft.com/office/drawing/2014/main" id="{55387EA7-0260-4BA3-BBD4-5B377A0C8335}"/>
                </a:ext>
              </a:extLst>
            </p:cNvPr>
            <p:cNvSpPr/>
            <p:nvPr/>
          </p:nvSpPr>
          <p:spPr>
            <a:xfrm>
              <a:off x="5074994" y="3122209"/>
              <a:ext cx="123185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20 to 30%</a:t>
              </a:r>
            </a:p>
          </p:txBody>
        </p:sp>
      </p:grpSp>
      <p:sp>
        <p:nvSpPr>
          <p:cNvPr id="9" name="TextBox 8">
            <a:extLst>
              <a:ext uri="{FF2B5EF4-FFF2-40B4-BE49-F238E27FC236}">
                <a16:creationId xmlns:a16="http://schemas.microsoft.com/office/drawing/2014/main" id="{38E8F1FA-D226-2E68-9E62-2DCD9400D98A}"/>
              </a:ext>
            </a:extLst>
          </p:cNvPr>
          <p:cNvSpPr txBox="1"/>
          <p:nvPr/>
        </p:nvSpPr>
        <p:spPr>
          <a:xfrm>
            <a:off x="8232165" y="785127"/>
            <a:ext cx="3682854" cy="3097438"/>
          </a:xfrm>
          <a:prstGeom prst="rect">
            <a:avLst/>
          </a:prstGeom>
          <a:noFill/>
          <a:ln>
            <a:solidFill>
              <a:schemeClr val="accent1"/>
            </a:solidFill>
          </a:ln>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Graphik Light"/>
                <a:ea typeface="+mn-ea"/>
                <a:cs typeface="+mn-cs"/>
              </a:rPr>
              <a:t>            Traditional Data Migration Tool</a:t>
            </a:r>
          </a:p>
          <a:p>
            <a:pPr marL="285750" marR="0" lvl="0" indent="-285750" algn="l" defTabSz="2286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Graphik Light"/>
                <a:ea typeface="+mn-ea"/>
                <a:cs typeface="+mn-cs"/>
              </a:rPr>
              <a:t>License Cost</a:t>
            </a:r>
          </a:p>
          <a:p>
            <a:pPr marL="285750" marR="0" lvl="0" indent="-285750" algn="l" defTabSz="2286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Graphik Light"/>
                <a:ea typeface="+mn-ea"/>
                <a:cs typeface="+mn-cs"/>
              </a:rPr>
              <a:t>High implementation cost – </a:t>
            </a:r>
            <a:r>
              <a:rPr kumimoji="0" lang="en-US" sz="1600" b="0" i="0" u="none" strike="noStrike" kern="1200" cap="none" spc="0" normalizeH="0" baseline="0" noProof="0" dirty="0">
                <a:ln>
                  <a:noFill/>
                </a:ln>
                <a:solidFill>
                  <a:srgbClr val="000000"/>
                </a:solidFill>
                <a:effectLst/>
                <a:uLnTx/>
                <a:uFillTx/>
                <a:latin typeface="Graphik Light"/>
                <a:ea typeface="+mn-ea"/>
                <a:cs typeface="+mn-cs"/>
              </a:rPr>
              <a:t>Onshore driven</a:t>
            </a:r>
          </a:p>
          <a:p>
            <a:pPr marL="285750" marR="0" lvl="0" indent="-285750" algn="l" defTabSz="2286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Graphik Light"/>
                <a:ea typeface="+mn-ea"/>
                <a:cs typeface="+mn-cs"/>
              </a:rPr>
              <a:t>Less Reusability –</a:t>
            </a:r>
            <a:r>
              <a:rPr kumimoji="0" lang="en-US" sz="1600" b="0" i="0" u="none" strike="noStrike" kern="1200" cap="none" spc="0" normalizeH="0" baseline="0" noProof="0" dirty="0">
                <a:ln>
                  <a:noFill/>
                </a:ln>
                <a:solidFill>
                  <a:srgbClr val="000000"/>
                </a:solidFill>
                <a:effectLst/>
                <a:uLnTx/>
                <a:uFillTx/>
                <a:latin typeface="Graphik Light"/>
                <a:ea typeface="+mn-ea"/>
                <a:cs typeface="+mn-cs"/>
              </a:rPr>
              <a:t> Start from scratch</a:t>
            </a:r>
          </a:p>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raphik Light"/>
              <a:ea typeface="+mn-ea"/>
              <a:cs typeface="+mn-cs"/>
            </a:endParaRPr>
          </a:p>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Graphik Light"/>
              <a:ea typeface="+mn-ea"/>
              <a:cs typeface="+mn-cs"/>
            </a:endParaRPr>
          </a:p>
        </p:txBody>
      </p:sp>
      <p:sp>
        <p:nvSpPr>
          <p:cNvPr id="10" name="TextBox 9">
            <a:extLst>
              <a:ext uri="{FF2B5EF4-FFF2-40B4-BE49-F238E27FC236}">
                <a16:creationId xmlns:a16="http://schemas.microsoft.com/office/drawing/2014/main" id="{F4E79875-E038-9B7D-AB1B-5AC81AB96246}"/>
              </a:ext>
            </a:extLst>
          </p:cNvPr>
          <p:cNvSpPr txBox="1"/>
          <p:nvPr/>
        </p:nvSpPr>
        <p:spPr>
          <a:xfrm>
            <a:off x="1090511" y="458640"/>
            <a:ext cx="4624551" cy="32648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raphik Light"/>
                <a:ea typeface="+mn-ea"/>
                <a:cs typeface="+mn-cs"/>
              </a:rPr>
              <a:t>Accenture Cloud Based Data Migration Tool</a:t>
            </a:r>
            <a:endParaRPr kumimoji="0" lang="en-IN" sz="1800" b="1" i="0" u="none" strike="noStrike" kern="1200" cap="none" spc="0" normalizeH="0" baseline="0" noProof="0" dirty="0">
              <a:ln>
                <a:noFill/>
              </a:ln>
              <a:solidFill>
                <a:srgbClr val="000000"/>
              </a:solidFill>
              <a:effectLst/>
              <a:uLnTx/>
              <a:uFillTx/>
              <a:latin typeface="Graphik Light"/>
              <a:ea typeface="+mn-ea"/>
              <a:cs typeface="+mn-cs"/>
            </a:endParaRPr>
          </a:p>
        </p:txBody>
      </p:sp>
      <p:grpSp>
        <p:nvGrpSpPr>
          <p:cNvPr id="12" name="Group 11">
            <a:extLst>
              <a:ext uri="{FF2B5EF4-FFF2-40B4-BE49-F238E27FC236}">
                <a16:creationId xmlns:a16="http://schemas.microsoft.com/office/drawing/2014/main" id="{BB4B0035-9AB4-EF7C-5B28-16A8E01DD23F}"/>
              </a:ext>
            </a:extLst>
          </p:cNvPr>
          <p:cNvGrpSpPr/>
          <p:nvPr/>
        </p:nvGrpSpPr>
        <p:grpSpPr>
          <a:xfrm>
            <a:off x="10073592" y="4324860"/>
            <a:ext cx="2338717" cy="1765581"/>
            <a:chOff x="5942049" y="2813456"/>
            <a:chExt cx="3045019" cy="2236004"/>
          </a:xfrm>
        </p:grpSpPr>
        <p:graphicFrame>
          <p:nvGraphicFramePr>
            <p:cNvPr id="13" name="Chart 12">
              <a:extLst>
                <a:ext uri="{FF2B5EF4-FFF2-40B4-BE49-F238E27FC236}">
                  <a16:creationId xmlns:a16="http://schemas.microsoft.com/office/drawing/2014/main" id="{4335C3E5-18FB-DFD3-7037-271C499528C3}"/>
                </a:ext>
              </a:extLst>
            </p:cNvPr>
            <p:cNvGraphicFramePr/>
            <p:nvPr/>
          </p:nvGraphicFramePr>
          <p:xfrm>
            <a:off x="6047179" y="2813456"/>
            <a:ext cx="2448952" cy="1593364"/>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9EA2ECA7-4216-FFE5-DB9C-FA99A9AA7542}"/>
                </a:ext>
              </a:extLst>
            </p:cNvPr>
            <p:cNvSpPr txBox="1"/>
            <p:nvPr/>
          </p:nvSpPr>
          <p:spPr>
            <a:xfrm>
              <a:off x="5942049" y="4533607"/>
              <a:ext cx="3045019" cy="515853"/>
            </a:xfrm>
            <a:prstGeom prst="rect">
              <a:avLst/>
            </a:prstGeom>
            <a:noFill/>
          </p:spPr>
          <p:txBody>
            <a:bodyPr wrap="square" lIns="9144" tIns="9144" rIns="9144" bIns="914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Overall Savings on end to end Migration</a:t>
              </a:r>
            </a:p>
          </p:txBody>
        </p:sp>
        <p:sp>
          <p:nvSpPr>
            <p:cNvPr id="15" name="Rectangle 14">
              <a:extLst>
                <a:ext uri="{FF2B5EF4-FFF2-40B4-BE49-F238E27FC236}">
                  <a16:creationId xmlns:a16="http://schemas.microsoft.com/office/drawing/2014/main" id="{4ED578CF-4A15-0ABE-BC5E-8FEB164EF633}"/>
                </a:ext>
              </a:extLst>
            </p:cNvPr>
            <p:cNvSpPr/>
            <p:nvPr/>
          </p:nvSpPr>
          <p:spPr>
            <a:xfrm>
              <a:off x="6394825" y="3318199"/>
              <a:ext cx="1231851" cy="4022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30%</a:t>
              </a:r>
            </a:p>
          </p:txBody>
        </p:sp>
      </p:grpSp>
      <p:graphicFrame>
        <p:nvGraphicFramePr>
          <p:cNvPr id="34" name="TextBox 17">
            <a:extLst>
              <a:ext uri="{FF2B5EF4-FFF2-40B4-BE49-F238E27FC236}">
                <a16:creationId xmlns:a16="http://schemas.microsoft.com/office/drawing/2014/main" id="{F3FC0561-7447-33B4-4889-97AAA00B952A}"/>
              </a:ext>
            </a:extLst>
          </p:cNvPr>
          <p:cNvGraphicFramePr/>
          <p:nvPr>
            <p:extLst>
              <p:ext uri="{D42A27DB-BD31-4B8C-83A1-F6EECF244321}">
                <p14:modId xmlns:p14="http://schemas.microsoft.com/office/powerpoint/2010/main" val="3950733150"/>
              </p:ext>
            </p:extLst>
          </p:nvPr>
        </p:nvGraphicFramePr>
        <p:xfrm>
          <a:off x="165689" y="462103"/>
          <a:ext cx="8084932" cy="36810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4" name="Group 23">
            <a:extLst>
              <a:ext uri="{FF2B5EF4-FFF2-40B4-BE49-F238E27FC236}">
                <a16:creationId xmlns:a16="http://schemas.microsoft.com/office/drawing/2014/main" id="{2D65AB13-89A1-8F74-6440-2376B0410D24}"/>
              </a:ext>
            </a:extLst>
          </p:cNvPr>
          <p:cNvGrpSpPr/>
          <p:nvPr/>
        </p:nvGrpSpPr>
        <p:grpSpPr>
          <a:xfrm>
            <a:off x="3054549" y="4441645"/>
            <a:ext cx="1880910" cy="1258143"/>
            <a:chOff x="6047179" y="2813456"/>
            <a:chExt cx="2448952" cy="1593364"/>
          </a:xfrm>
        </p:grpSpPr>
        <p:graphicFrame>
          <p:nvGraphicFramePr>
            <p:cNvPr id="25" name="Chart 24">
              <a:extLst>
                <a:ext uri="{FF2B5EF4-FFF2-40B4-BE49-F238E27FC236}">
                  <a16:creationId xmlns:a16="http://schemas.microsoft.com/office/drawing/2014/main" id="{3D4AD586-E705-D712-0C4F-5F5D5A23FD24}"/>
                </a:ext>
              </a:extLst>
            </p:cNvPr>
            <p:cNvGraphicFramePr/>
            <p:nvPr/>
          </p:nvGraphicFramePr>
          <p:xfrm>
            <a:off x="6047179" y="2813456"/>
            <a:ext cx="2448952" cy="1593364"/>
          </p:xfrm>
          <a:graphic>
            <a:graphicData uri="http://schemas.openxmlformats.org/drawingml/2006/chart">
              <c:chart xmlns:c="http://schemas.openxmlformats.org/drawingml/2006/chart" xmlns:r="http://schemas.openxmlformats.org/officeDocument/2006/relationships" r:id="rId11"/>
            </a:graphicData>
          </a:graphic>
        </p:graphicFrame>
        <p:sp>
          <p:nvSpPr>
            <p:cNvPr id="33" name="Rectangle 32">
              <a:extLst>
                <a:ext uri="{FF2B5EF4-FFF2-40B4-BE49-F238E27FC236}">
                  <a16:creationId xmlns:a16="http://schemas.microsoft.com/office/drawing/2014/main" id="{0A05E72C-F486-6A85-F2D0-4EE986831030}"/>
                </a:ext>
              </a:extLst>
            </p:cNvPr>
            <p:cNvSpPr/>
            <p:nvPr/>
          </p:nvSpPr>
          <p:spPr>
            <a:xfrm>
              <a:off x="6394824" y="3318199"/>
              <a:ext cx="1231851" cy="3118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30 to 40%</a:t>
              </a:r>
            </a:p>
          </p:txBody>
        </p:sp>
      </p:grpSp>
      <p:sp>
        <p:nvSpPr>
          <p:cNvPr id="35" name="TextBox 34">
            <a:extLst>
              <a:ext uri="{FF2B5EF4-FFF2-40B4-BE49-F238E27FC236}">
                <a16:creationId xmlns:a16="http://schemas.microsoft.com/office/drawing/2014/main" id="{DE702BEE-0691-AEC0-DE90-FF303497EA86}"/>
              </a:ext>
            </a:extLst>
          </p:cNvPr>
          <p:cNvSpPr txBox="1"/>
          <p:nvPr/>
        </p:nvSpPr>
        <p:spPr>
          <a:xfrm>
            <a:off x="2755692" y="5678149"/>
            <a:ext cx="2657266" cy="668634"/>
          </a:xfrm>
          <a:prstGeom prst="rect">
            <a:avLst/>
          </a:prstGeom>
          <a:noFill/>
        </p:spPr>
        <p:txBody>
          <a:bodyPr wrap="square" lIns="9144" tIns="9144" rIns="9144" bIns="914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Cost Savings in Migration ( Reusability of POC, automation of validation rules, Target mapping 100% reusability)</a:t>
            </a:r>
          </a:p>
        </p:txBody>
      </p:sp>
    </p:spTree>
    <p:extLst>
      <p:ext uri="{BB962C8B-B14F-4D97-AF65-F5344CB8AC3E}">
        <p14:creationId xmlns:p14="http://schemas.microsoft.com/office/powerpoint/2010/main" val="1627816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B1B6B44-C843-4D59-A154-545569CE5B1B}"/>
              </a:ext>
            </a:extLst>
          </p:cNvPr>
          <p:cNvSpPr txBox="1">
            <a:spLocks/>
          </p:cNvSpPr>
          <p:nvPr/>
        </p:nvSpPr>
        <p:spPr>
          <a:xfrm>
            <a:off x="433509" y="166690"/>
            <a:ext cx="10457046" cy="415477"/>
          </a:xfrm>
          <a:prstGeom prst="rect">
            <a:avLst/>
          </a:prstGeom>
        </p:spPr>
        <p:txBody>
          <a:bodyPr lIns="0" tIns="0" rIns="0" bIns="0" anchor="ctr" anchorCtr="0">
            <a:noAutofit/>
          </a:bodyPr>
          <a:lstStyle>
            <a:lvl1pPr algn="l" defTabSz="914400" rtl="0" eaLnBrk="1" latinLnBrk="0" hangingPunct="1">
              <a:lnSpc>
                <a:spcPct val="80000"/>
              </a:lnSpc>
              <a:spcBef>
                <a:spcPct val="0"/>
              </a:spcBef>
              <a:buNone/>
              <a:defRPr sz="4200" b="1" i="0" kern="1200" spc="-50" baseline="0">
                <a:solidFill>
                  <a:schemeClr val="bg2"/>
                </a:solidFill>
                <a:latin typeface="Graphik Semibold" panose="020B0703030202060203" pitchFamily="34" charset="0"/>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2000" b="1" i="0" u="none" strike="noStrike" kern="1200" cap="none" spc="-50" normalizeH="0" baseline="0" noProof="0">
              <a:ln>
                <a:noFill/>
              </a:ln>
              <a:solidFill>
                <a:srgbClr val="000000"/>
              </a:solidFill>
              <a:effectLst/>
              <a:uLnTx/>
              <a:uFillTx/>
              <a:latin typeface="Graphik" panose="020B0503030202060203" pitchFamily="34" charset="0"/>
              <a:ea typeface="+mj-ea"/>
              <a:cs typeface="+mj-cs"/>
            </a:endParaRPr>
          </a:p>
        </p:txBody>
      </p:sp>
      <p:sp>
        <p:nvSpPr>
          <p:cNvPr id="79" name="Title 2">
            <a:extLst>
              <a:ext uri="{FF2B5EF4-FFF2-40B4-BE49-F238E27FC236}">
                <a16:creationId xmlns:a16="http://schemas.microsoft.com/office/drawing/2014/main" id="{AAA1DC3E-583B-412E-8040-0553827BDC24}"/>
              </a:ext>
            </a:extLst>
          </p:cNvPr>
          <p:cNvSpPr txBox="1">
            <a:spLocks/>
          </p:cNvSpPr>
          <p:nvPr/>
        </p:nvSpPr>
        <p:spPr>
          <a:xfrm>
            <a:off x="571499" y="2260600"/>
            <a:ext cx="4724401" cy="61595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000" b="1" dirty="0">
                <a:solidFill>
                  <a:schemeClr val="bg1"/>
                </a:solidFill>
                <a:latin typeface="Graphik" panose="020B0503030202060203" pitchFamily="34" charset="0"/>
              </a:rPr>
              <a:t>THANK YOU</a:t>
            </a:r>
          </a:p>
        </p:txBody>
      </p:sp>
    </p:spTree>
    <p:extLst>
      <p:ext uri="{BB962C8B-B14F-4D97-AF65-F5344CB8AC3E}">
        <p14:creationId xmlns:p14="http://schemas.microsoft.com/office/powerpoint/2010/main" val="2853656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71E625-0799-BB09-8FEB-B800482A7939}"/>
              </a:ext>
            </a:extLst>
          </p:cNvPr>
          <p:cNvSpPr/>
          <p:nvPr/>
        </p:nvSpPr>
        <p:spPr>
          <a:xfrm>
            <a:off x="7288435" y="1405285"/>
            <a:ext cx="3778958" cy="1471762"/>
          </a:xfrm>
          <a:prstGeom prst="rect">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3" name="Title 2"/>
          <p:cNvSpPr>
            <a:spLocks noGrp="1"/>
          </p:cNvSpPr>
          <p:nvPr>
            <p:ph type="title"/>
          </p:nvPr>
        </p:nvSpPr>
        <p:spPr>
          <a:xfrm>
            <a:off x="628312" y="4328"/>
            <a:ext cx="10935375" cy="679985"/>
          </a:xfrm>
        </p:spPr>
        <p:txBody>
          <a:bodyPr/>
          <a:lstStyle/>
          <a:p>
            <a:pPr algn="ctr">
              <a:lnSpc>
                <a:spcPct val="100000"/>
              </a:lnSpc>
              <a:spcBef>
                <a:spcPts val="0"/>
              </a:spcBef>
            </a:pPr>
            <a:r>
              <a:rPr lang="en-US" sz="3600" dirty="0">
                <a:ln w="0"/>
                <a:solidFill>
                  <a:schemeClr val="accent1"/>
                </a:solidFill>
                <a:effectLst>
                  <a:outerShdw blurRad="38100" dist="25400" dir="5400000" algn="ctr" rotWithShape="0">
                    <a:srgbClr val="6E747A">
                      <a:alpha val="43000"/>
                    </a:srgbClr>
                  </a:outerShdw>
                </a:effectLst>
                <a:ea typeface="+mn-ea"/>
                <a:cs typeface="+mn-cs"/>
              </a:rPr>
              <a:t>Data Migration Approach</a:t>
            </a:r>
          </a:p>
        </p:txBody>
      </p:sp>
      <p:sp>
        <p:nvSpPr>
          <p:cNvPr id="42" name="Slide Number Placeholder 4"/>
          <p:cNvSpPr>
            <a:spLocks noGrp="1"/>
          </p:cNvSpPr>
          <p:nvPr>
            <p:ph type="sldNum" sz="quarter" idx="11"/>
          </p:nvPr>
        </p:nvSpPr>
        <p:spPr>
          <a:xfrm>
            <a:off x="5978975" y="6467329"/>
            <a:ext cx="234050" cy="3998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B172297-6A79-DF43-998B-2878B1A9EE75}" type="slidenum">
              <a:rPr kumimoji="0" lang="en-US" sz="933" b="0" i="0" u="none" strike="noStrike" kern="1200" cap="none" spc="0" normalizeH="0" baseline="0" noProof="0" smtClean="0">
                <a:ln>
                  <a:noFill/>
                </a:ln>
                <a:solidFill>
                  <a:srgbClr val="000000"/>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33" b="0" i="0" u="none" strike="noStrike" kern="1200" cap="none" spc="0" normalizeH="0" baseline="0" noProof="0" dirty="0">
              <a:ln>
                <a:noFill/>
              </a:ln>
              <a:solidFill>
                <a:srgbClr val="000000"/>
              </a:solidFill>
              <a:effectLst/>
              <a:uLnTx/>
              <a:uFillTx/>
              <a:latin typeface="Graphik"/>
              <a:ea typeface="+mn-ea"/>
              <a:cs typeface="+mn-cs"/>
            </a:endParaRPr>
          </a:p>
        </p:txBody>
      </p:sp>
      <p:sp>
        <p:nvSpPr>
          <p:cNvPr id="45" name="Magnetic Disk 6"/>
          <p:cNvSpPr/>
          <p:nvPr/>
        </p:nvSpPr>
        <p:spPr bwMode="gray">
          <a:xfrm>
            <a:off x="226043" y="1509141"/>
            <a:ext cx="792077" cy="959082"/>
          </a:xfrm>
          <a:prstGeom prst="flowChartMagneticDisk">
            <a:avLst/>
          </a:prstGeom>
          <a:solidFill>
            <a:schemeClr val="accent5">
              <a:lumMod val="60000"/>
              <a:lumOff val="40000"/>
            </a:schemeClr>
          </a:solidFill>
          <a:ln w="6350">
            <a:solidFill>
              <a:srgbClr val="778888">
                <a:lumMod val="20000"/>
                <a:lumOff val="80000"/>
              </a:srgbClr>
            </a:solidFill>
            <a:miter lim="800000"/>
            <a:headEnd/>
            <a:tailEnd/>
          </a:ln>
          <a:effectLst>
            <a:softEdge rad="12700"/>
          </a:effectLst>
        </p:spPr>
        <p:txBody>
          <a:bodyPr vert="horz" wrap="square" lIns="71963" tIns="71963" rIns="71963" bIns="71963" numCol="1" rtlCol="0" anchor="t" anchorCtr="0" compatLnSpc="1">
            <a:prstTxWarp prst="textNoShape">
              <a:avLst/>
            </a:prstTxWarp>
            <a:noAutofit/>
          </a:bodyPr>
          <a:lstStyle/>
          <a:p>
            <a:pPr marL="0" marR="0" lvl="0" indent="0" algn="ctr" defTabSz="913897"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Graphik"/>
                <a:ea typeface="+mn-ea"/>
                <a:cs typeface="Arial" pitchFamily="34" charset="0"/>
              </a:rPr>
              <a:t>Source System</a:t>
            </a:r>
          </a:p>
        </p:txBody>
      </p:sp>
      <p:sp>
        <p:nvSpPr>
          <p:cNvPr id="46" name="Magnetic Disk 19"/>
          <p:cNvSpPr/>
          <p:nvPr/>
        </p:nvSpPr>
        <p:spPr bwMode="gray">
          <a:xfrm>
            <a:off x="10117199" y="1661081"/>
            <a:ext cx="820123" cy="786538"/>
          </a:xfrm>
          <a:prstGeom prst="flowChartMagneticDisk">
            <a:avLst/>
          </a:prstGeom>
          <a:solidFill>
            <a:srgbClr val="92D050"/>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ctr" defTabSz="913897"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Graphik"/>
                <a:ea typeface="+mn-ea"/>
                <a:cs typeface="Arial" pitchFamily="34" charset="0"/>
              </a:rPr>
              <a:t>GWCP</a:t>
            </a:r>
          </a:p>
        </p:txBody>
      </p:sp>
      <p:sp>
        <p:nvSpPr>
          <p:cNvPr id="52" name="Rectangle 51"/>
          <p:cNvSpPr/>
          <p:nvPr/>
        </p:nvSpPr>
        <p:spPr>
          <a:xfrm>
            <a:off x="3512645" y="636669"/>
            <a:ext cx="2713211" cy="5229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Graphik"/>
                <a:ea typeface="+mn-ea"/>
                <a:cs typeface="Arial" pitchFamily="34" charset="0"/>
              </a:rPr>
              <a:t>Transform </a:t>
            </a:r>
            <a:br>
              <a:rPr kumimoji="0" lang="en-US" sz="1399" b="1" i="0" u="none" strike="noStrike" kern="0" cap="none" spc="0" normalizeH="0" baseline="0" noProof="0" dirty="0">
                <a:ln>
                  <a:noFill/>
                </a:ln>
                <a:solidFill>
                  <a:sysClr val="windowText" lastClr="000000"/>
                </a:solidFill>
                <a:effectLst/>
                <a:uLnTx/>
                <a:uFillTx/>
                <a:latin typeface="Graphik"/>
                <a:ea typeface="+mn-ea"/>
                <a:cs typeface="Arial" pitchFamily="34" charset="0"/>
              </a:rPr>
            </a:br>
            <a:r>
              <a:rPr kumimoji="0" lang="en-US" sz="1399" b="1" i="0" u="none" strike="noStrike" kern="0" cap="none" spc="0" normalizeH="0" baseline="0" noProof="0" dirty="0">
                <a:ln>
                  <a:noFill/>
                </a:ln>
                <a:solidFill>
                  <a:sysClr val="windowText" lastClr="000000"/>
                </a:solidFill>
                <a:effectLst/>
                <a:uLnTx/>
                <a:uFillTx/>
                <a:latin typeface="Graphik"/>
                <a:ea typeface="+mn-ea"/>
                <a:cs typeface="Arial" pitchFamily="34" charset="0"/>
              </a:rPr>
              <a:t>(Automated Transformation)</a:t>
            </a:r>
            <a:endParaRPr kumimoji="0" lang="en-US" sz="1399" b="1" i="0" u="none" strike="noStrike" kern="1200" cap="none" spc="0" normalizeH="0" baseline="0" noProof="0" dirty="0">
              <a:ln>
                <a:noFill/>
              </a:ln>
              <a:solidFill>
                <a:srgbClr val="000000"/>
              </a:solidFill>
              <a:effectLst/>
              <a:uLnTx/>
              <a:uFillTx/>
              <a:latin typeface="Graphik"/>
              <a:ea typeface="+mn-ea"/>
              <a:cs typeface="+mn-cs"/>
            </a:endParaRPr>
          </a:p>
        </p:txBody>
      </p:sp>
      <p:sp>
        <p:nvSpPr>
          <p:cNvPr id="54" name="Rectangle 53"/>
          <p:cNvSpPr/>
          <p:nvPr/>
        </p:nvSpPr>
        <p:spPr>
          <a:xfrm>
            <a:off x="6043250" y="1213121"/>
            <a:ext cx="1303020" cy="4614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sysClr val="windowText" lastClr="000000"/>
                </a:solidFill>
                <a:effectLst/>
                <a:uLnTx/>
                <a:uFillTx/>
                <a:latin typeface="Graphik"/>
                <a:ea typeface="+mn-ea"/>
                <a:cs typeface="Arial" pitchFamily="34" charset="0"/>
              </a:rPr>
              <a:t>Data Load in Target Layer</a:t>
            </a:r>
            <a:endParaRPr kumimoji="0" lang="en-US" sz="1199" b="1" i="0" u="none" strike="noStrike" kern="1200" cap="none" spc="0" normalizeH="0" baseline="0" noProof="0" dirty="0">
              <a:ln>
                <a:noFill/>
              </a:ln>
              <a:solidFill>
                <a:srgbClr val="000000"/>
              </a:solidFill>
              <a:effectLst/>
              <a:uLnTx/>
              <a:uFillTx/>
              <a:latin typeface="Graphik"/>
              <a:ea typeface="+mn-ea"/>
              <a:cs typeface="+mn-cs"/>
            </a:endParaRPr>
          </a:p>
        </p:txBody>
      </p:sp>
      <p:grpSp>
        <p:nvGrpSpPr>
          <p:cNvPr id="5" name="Group 4">
            <a:extLst>
              <a:ext uri="{FF2B5EF4-FFF2-40B4-BE49-F238E27FC236}">
                <a16:creationId xmlns:a16="http://schemas.microsoft.com/office/drawing/2014/main" id="{D742908F-99B3-4338-A6DA-38C39BFD2338}"/>
              </a:ext>
            </a:extLst>
          </p:cNvPr>
          <p:cNvGrpSpPr/>
          <p:nvPr/>
        </p:nvGrpSpPr>
        <p:grpSpPr>
          <a:xfrm>
            <a:off x="3520071" y="1332644"/>
            <a:ext cx="2678057" cy="1471762"/>
            <a:chOff x="3979258" y="2046643"/>
            <a:chExt cx="2427610" cy="1923049"/>
          </a:xfrm>
        </p:grpSpPr>
        <p:sp>
          <p:nvSpPr>
            <p:cNvPr id="44" name="Rectangle 43"/>
            <p:cNvSpPr/>
            <p:nvPr/>
          </p:nvSpPr>
          <p:spPr bwMode="gray">
            <a:xfrm>
              <a:off x="3979258" y="2046643"/>
              <a:ext cx="2427610" cy="1923049"/>
            </a:xfrm>
            <a:prstGeom prst="rect">
              <a:avLst/>
            </a:prstGeom>
            <a:solidFill>
              <a:schemeClr val="accent1"/>
            </a:solidFill>
            <a:ln w="6350">
              <a:no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l" defTabSz="913897" rtl="0" eaLnBrk="1" fontAlgn="auto" latinLnBrk="0" hangingPunct="1">
                <a:lnSpc>
                  <a:spcPct val="100000"/>
                </a:lnSpc>
                <a:spcBef>
                  <a:spcPts val="0"/>
                </a:spcBef>
                <a:spcAft>
                  <a:spcPts val="30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56" name="Rectangle 55"/>
            <p:cNvSpPr/>
            <p:nvPr/>
          </p:nvSpPr>
          <p:spPr bwMode="gray">
            <a:xfrm>
              <a:off x="4268032" y="2160397"/>
              <a:ext cx="1868466" cy="1693933"/>
            </a:xfrm>
            <a:prstGeom prst="rect">
              <a:avLst/>
            </a:prstGeom>
            <a:solidFill>
              <a:srgbClr val="004DFF"/>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ctr" defTabSz="913897" rtl="0" eaLnBrk="1" fontAlgn="auto" latinLnBrk="0" hangingPunct="1">
                <a:lnSpc>
                  <a:spcPct val="100000"/>
                </a:lnSpc>
                <a:spcBef>
                  <a:spcPts val="0"/>
                </a:spcBef>
                <a:spcAft>
                  <a:spcPts val="300"/>
                </a:spcAft>
                <a:buClrTx/>
                <a:buSzTx/>
                <a:buFontTx/>
                <a:buNone/>
                <a:tabLst/>
                <a:defRPr/>
              </a:pPr>
              <a:br>
                <a:rPr kumimoji="0" lang="en-US" sz="1399" b="0" i="0" u="none" strike="noStrike" kern="0" cap="none" spc="0" normalizeH="0" baseline="0" noProof="0" dirty="0">
                  <a:ln>
                    <a:noFill/>
                  </a:ln>
                  <a:solidFill>
                    <a:srgbClr val="FFFFFF"/>
                  </a:solidFill>
                  <a:effectLst/>
                  <a:uLnTx/>
                  <a:uFillTx/>
                  <a:latin typeface="Arial" pitchFamily="34" charset="0"/>
                  <a:ea typeface="+mn-ea"/>
                  <a:cs typeface="Arial" pitchFamily="34" charset="0"/>
                </a:rPr>
              </a:br>
              <a:r>
                <a:rPr kumimoji="0" lang="en-US" sz="1399" b="1" i="0" u="none" strike="noStrike" kern="0" cap="none" spc="0" normalizeH="0" baseline="0" noProof="0" dirty="0">
                  <a:ln>
                    <a:noFill/>
                  </a:ln>
                  <a:solidFill>
                    <a:srgbClr val="FFFFFF"/>
                  </a:solidFill>
                  <a:effectLst/>
                  <a:uLnTx/>
                  <a:uFillTx/>
                  <a:latin typeface="Graphik"/>
                  <a:ea typeface="+mn-ea"/>
                  <a:cs typeface="Arial" pitchFamily="34" charset="0"/>
                </a:rPr>
                <a:t>Azure</a:t>
              </a:r>
              <a:endParaRPr kumimoji="0" lang="en-US" sz="1399"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a:p>
              <a:pPr marL="0" marR="0" lvl="0" indent="0" algn="ctr" defTabSz="913897" rtl="0" eaLnBrk="1" fontAlgn="auto" latinLnBrk="0" hangingPunct="1">
                <a:lnSpc>
                  <a:spcPct val="100000"/>
                </a:lnSpc>
                <a:spcBef>
                  <a:spcPts val="0"/>
                </a:spcBef>
                <a:spcAft>
                  <a:spcPts val="30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Graphik"/>
                  <a:ea typeface="+mn-ea"/>
                  <a:cs typeface="Arial" pitchFamily="34" charset="0"/>
                </a:rPr>
                <a:t>Data </a:t>
              </a:r>
            </a:p>
            <a:p>
              <a:pPr marL="0" marR="0" lvl="0" indent="0" algn="ctr" defTabSz="913897" rtl="0" eaLnBrk="1" fontAlgn="auto" latinLnBrk="0" hangingPunct="1">
                <a:lnSpc>
                  <a:spcPct val="100000"/>
                </a:lnSpc>
                <a:spcBef>
                  <a:spcPts val="0"/>
                </a:spcBef>
                <a:spcAft>
                  <a:spcPts val="30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Graphik"/>
                  <a:ea typeface="+mn-ea"/>
                  <a:cs typeface="Arial" pitchFamily="34" charset="0"/>
                </a:rPr>
                <a:t>Transformation</a:t>
              </a:r>
            </a:p>
            <a:p>
              <a:pPr marL="0" marR="0" lvl="0" indent="0" algn="ctr" defTabSz="913897" rtl="0" eaLnBrk="1" fontAlgn="auto" latinLnBrk="0" hangingPunct="1">
                <a:lnSpc>
                  <a:spcPct val="100000"/>
                </a:lnSpc>
                <a:spcBef>
                  <a:spcPts val="0"/>
                </a:spcBef>
                <a:spcAft>
                  <a:spcPts val="30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Graphik"/>
                <a:ea typeface="+mn-ea"/>
                <a:cs typeface="Arial" pitchFamily="34" charset="0"/>
              </a:endParaRPr>
            </a:p>
          </p:txBody>
        </p:sp>
        <p:sp>
          <p:nvSpPr>
            <p:cNvPr id="57" name="Rectangle 56"/>
            <p:cNvSpPr/>
            <p:nvPr/>
          </p:nvSpPr>
          <p:spPr bwMode="gray">
            <a:xfrm rot="16200000">
              <a:off x="3414064" y="2837884"/>
              <a:ext cx="1693932" cy="338957"/>
            </a:xfrm>
            <a:prstGeom prst="rect">
              <a:avLst/>
            </a:prstGeom>
            <a:solidFill>
              <a:schemeClr val="accent1">
                <a:lumMod val="40000"/>
                <a:lumOff val="60000"/>
              </a:schemeClr>
            </a:solidFill>
            <a:ln w="6350">
              <a:solidFill>
                <a:srgbClr val="778888">
                  <a:lumMod val="20000"/>
                  <a:lumOff val="80000"/>
                </a:srgbClr>
              </a:solidFill>
              <a:miter lim="800000"/>
              <a:headEnd/>
              <a:tailEnd/>
            </a:ln>
            <a:effectLst/>
          </p:spPr>
          <p:txBody>
            <a:bodyPr vert="horz" wrap="square" lIns="71963" tIns="71963" rIns="71963" bIns="71963" numCol="1" rtlCol="0" anchor="ctr" anchorCtr="0" compatLnSpc="1">
              <a:prstTxWarp prst="textNoShape">
                <a:avLst/>
              </a:prstTxWarp>
              <a:noAutofit/>
            </a:bodyPr>
            <a:lstStyle/>
            <a:p>
              <a:pPr marL="0" marR="0" lvl="0" indent="0" algn="ctr" defTabSz="913897" rtl="0" eaLnBrk="1" fontAlgn="auto" latinLnBrk="0" hangingPunct="1">
                <a:lnSpc>
                  <a:spcPct val="100000"/>
                </a:lnSpc>
                <a:spcBef>
                  <a:spcPts val="0"/>
                </a:spcBef>
                <a:spcAft>
                  <a:spcPts val="300"/>
                </a:spcAft>
                <a:buClrTx/>
                <a:buSzTx/>
                <a:buFontTx/>
                <a:buNone/>
                <a:tabLst/>
                <a:defRPr/>
              </a:pPr>
              <a:r>
                <a:rPr kumimoji="0" lang="en-US" sz="1399" b="0" i="0" u="none" strike="noStrike" kern="0" cap="none" spc="0" normalizeH="0" baseline="0" noProof="0" dirty="0">
                  <a:ln>
                    <a:noFill/>
                  </a:ln>
                  <a:solidFill>
                    <a:sysClr val="windowText" lastClr="000000"/>
                  </a:solidFill>
                  <a:effectLst/>
                  <a:uLnTx/>
                  <a:uFillTx/>
                  <a:latin typeface="Graphik"/>
                  <a:ea typeface="+mn-ea"/>
                  <a:cs typeface="Arial" pitchFamily="34" charset="0"/>
                </a:rPr>
                <a:t>Data</a:t>
              </a:r>
              <a:r>
                <a:rPr kumimoji="0" lang="en-US" sz="1399"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 </a:t>
              </a:r>
              <a:r>
                <a:rPr kumimoji="0" lang="en-US" sz="1399" b="0" i="0" u="none" strike="noStrike" kern="0" cap="none" spc="0" normalizeH="0" baseline="0" noProof="0" dirty="0">
                  <a:ln>
                    <a:noFill/>
                  </a:ln>
                  <a:solidFill>
                    <a:sysClr val="windowText" lastClr="000000"/>
                  </a:solidFill>
                  <a:effectLst/>
                  <a:uLnTx/>
                  <a:uFillTx/>
                  <a:latin typeface="Graphik"/>
                  <a:ea typeface="+mn-ea"/>
                  <a:cs typeface="Arial" pitchFamily="34" charset="0"/>
                </a:rPr>
                <a:t>Audit</a:t>
              </a:r>
            </a:p>
          </p:txBody>
        </p:sp>
        <p:sp>
          <p:nvSpPr>
            <p:cNvPr id="58" name="Rectangle 57"/>
            <p:cNvSpPr/>
            <p:nvPr/>
          </p:nvSpPr>
          <p:spPr bwMode="gray">
            <a:xfrm rot="16200000">
              <a:off x="5268935" y="2844543"/>
              <a:ext cx="1693932" cy="325641"/>
            </a:xfrm>
            <a:prstGeom prst="rect">
              <a:avLst/>
            </a:prstGeom>
            <a:solidFill>
              <a:schemeClr val="accent1">
                <a:lumMod val="40000"/>
                <a:lumOff val="60000"/>
              </a:schemeClr>
            </a:solidFill>
            <a:ln w="6350">
              <a:solidFill>
                <a:srgbClr val="778888">
                  <a:lumMod val="20000"/>
                  <a:lumOff val="80000"/>
                </a:srgbClr>
              </a:solidFill>
              <a:miter lim="800000"/>
              <a:headEnd/>
              <a:tailEnd/>
            </a:ln>
            <a:effectLst/>
          </p:spPr>
          <p:txBody>
            <a:bodyPr vert="horz" wrap="square" lIns="71963" tIns="71963" rIns="71963" bIns="71963" numCol="1" rtlCol="0" anchor="ctr" anchorCtr="0" compatLnSpc="1">
              <a:prstTxWarp prst="textNoShape">
                <a:avLst/>
              </a:prstTxWarp>
              <a:noAutofit/>
            </a:bodyPr>
            <a:lstStyle/>
            <a:p>
              <a:pPr marL="0" marR="0" lvl="0" indent="0" algn="ctr" defTabSz="913897" rtl="0" eaLnBrk="1" fontAlgn="auto" latinLnBrk="0" hangingPunct="1">
                <a:lnSpc>
                  <a:spcPct val="80000"/>
                </a:lnSpc>
                <a:spcBef>
                  <a:spcPts val="0"/>
                </a:spcBef>
                <a:spcAft>
                  <a:spcPts val="300"/>
                </a:spcAft>
                <a:buClrTx/>
                <a:buSzTx/>
                <a:buFontTx/>
                <a:buNone/>
                <a:tabLst/>
                <a:defRPr/>
              </a:pPr>
              <a:r>
                <a:rPr kumimoji="0" lang="en-US" sz="1199" b="0" i="0" u="none" strike="noStrike" kern="0" cap="none" spc="0" normalizeH="0" baseline="0" noProof="0" dirty="0">
                  <a:ln>
                    <a:noFill/>
                  </a:ln>
                  <a:solidFill>
                    <a:sysClr val="windowText" lastClr="000000"/>
                  </a:solidFill>
                  <a:effectLst/>
                  <a:uLnTx/>
                  <a:uFillTx/>
                  <a:latin typeface="Graphik"/>
                  <a:ea typeface="+mn-ea"/>
                  <a:cs typeface="Arial" pitchFamily="34" charset="0"/>
                </a:rPr>
                <a:t>Validation &amp; Data Cleansing Reports</a:t>
              </a:r>
            </a:p>
          </p:txBody>
        </p:sp>
      </p:grpSp>
      <p:sp>
        <p:nvSpPr>
          <p:cNvPr id="59" name="Rectangle 58"/>
          <p:cNvSpPr/>
          <p:nvPr/>
        </p:nvSpPr>
        <p:spPr>
          <a:xfrm>
            <a:off x="6326901" y="2180464"/>
            <a:ext cx="1150569" cy="4614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sysClr val="windowText" lastClr="000000"/>
                </a:solidFill>
                <a:effectLst/>
                <a:uLnTx/>
                <a:uFillTx/>
                <a:latin typeface="Graphik"/>
                <a:ea typeface="+mn-ea"/>
                <a:cs typeface="Arial" pitchFamily="34" charset="0"/>
              </a:rPr>
              <a:t>Load via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sysClr val="windowText" lastClr="000000"/>
                </a:solidFill>
                <a:effectLst/>
                <a:uLnTx/>
                <a:uFillTx/>
                <a:latin typeface="Graphik"/>
                <a:ea typeface="+mn-ea"/>
                <a:cs typeface="Arial" pitchFamily="34" charset="0"/>
              </a:rPr>
              <a:t>GW DUT</a:t>
            </a:r>
            <a:endParaRPr kumimoji="0" lang="en-US" sz="1199" b="1" i="0" u="none" strike="noStrike" kern="1200" cap="none" spc="0" normalizeH="0" baseline="0" noProof="0" dirty="0">
              <a:ln>
                <a:noFill/>
              </a:ln>
              <a:solidFill>
                <a:srgbClr val="000000"/>
              </a:solidFill>
              <a:effectLst/>
              <a:uLnTx/>
              <a:uFillTx/>
              <a:latin typeface="Graphik"/>
              <a:ea typeface="+mn-ea"/>
              <a:cs typeface="+mn-cs"/>
            </a:endParaRPr>
          </a:p>
        </p:txBody>
      </p:sp>
      <p:sp>
        <p:nvSpPr>
          <p:cNvPr id="73" name="Right Arrow 61"/>
          <p:cNvSpPr/>
          <p:nvPr/>
        </p:nvSpPr>
        <p:spPr bwMode="gray">
          <a:xfrm>
            <a:off x="8208439" y="2030268"/>
            <a:ext cx="1957528" cy="178761"/>
          </a:xfrm>
          <a:prstGeom prst="rightArrow">
            <a:avLst/>
          </a:prstGeom>
          <a:solidFill>
            <a:srgbClr val="000000"/>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l" defTabSz="913897" rtl="0" eaLnBrk="1" fontAlgn="auto" latinLnBrk="0" hangingPunct="1">
              <a:lnSpc>
                <a:spcPct val="100000"/>
              </a:lnSpc>
              <a:spcBef>
                <a:spcPts val="0"/>
              </a:spcBef>
              <a:spcAft>
                <a:spcPts val="30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36" name="Right Arrow 60">
            <a:extLst>
              <a:ext uri="{FF2B5EF4-FFF2-40B4-BE49-F238E27FC236}">
                <a16:creationId xmlns:a16="http://schemas.microsoft.com/office/drawing/2014/main" id="{5A4BB56A-FAF8-47B5-B303-B282578F38FC}"/>
              </a:ext>
            </a:extLst>
          </p:cNvPr>
          <p:cNvSpPr/>
          <p:nvPr/>
        </p:nvSpPr>
        <p:spPr bwMode="gray">
          <a:xfrm>
            <a:off x="995095" y="1992773"/>
            <a:ext cx="1157914" cy="161314"/>
          </a:xfrm>
          <a:prstGeom prst="rightArrow">
            <a:avLst/>
          </a:prstGeom>
          <a:solidFill>
            <a:srgbClr val="000000"/>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l" defTabSz="913897" rtl="0" eaLnBrk="1" fontAlgn="auto" latinLnBrk="0" hangingPunct="1">
              <a:lnSpc>
                <a:spcPct val="100000"/>
              </a:lnSpc>
              <a:spcBef>
                <a:spcPts val="0"/>
              </a:spcBef>
              <a:spcAft>
                <a:spcPts val="30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60" name="Rectangle 59">
            <a:extLst>
              <a:ext uri="{FF2B5EF4-FFF2-40B4-BE49-F238E27FC236}">
                <a16:creationId xmlns:a16="http://schemas.microsoft.com/office/drawing/2014/main" id="{777CD6C0-9170-4F9E-ACAC-878A38132305}"/>
              </a:ext>
            </a:extLst>
          </p:cNvPr>
          <p:cNvSpPr/>
          <p:nvPr/>
        </p:nvSpPr>
        <p:spPr>
          <a:xfrm>
            <a:off x="995095" y="2202510"/>
            <a:ext cx="1202968" cy="4614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sysClr val="windowText" lastClr="000000"/>
                </a:solidFill>
                <a:effectLst/>
                <a:uLnTx/>
                <a:uFillTx/>
                <a:latin typeface="Graphik"/>
                <a:ea typeface="+mn-ea"/>
                <a:cs typeface="Arial" pitchFamily="34" charset="0"/>
              </a:rPr>
              <a:t>Extraction of Source Data</a:t>
            </a:r>
            <a:endParaRPr kumimoji="0" lang="en-US" sz="1199" b="1" i="0" u="none" strike="noStrike" kern="1200" cap="none" spc="0" normalizeH="0" baseline="0" noProof="0" dirty="0">
              <a:ln>
                <a:noFill/>
              </a:ln>
              <a:solidFill>
                <a:srgbClr val="000000"/>
              </a:solidFill>
              <a:effectLst/>
              <a:uLnTx/>
              <a:uFillTx/>
              <a:latin typeface="Graphik"/>
              <a:ea typeface="+mn-ea"/>
              <a:cs typeface="+mn-cs"/>
            </a:endParaRPr>
          </a:p>
        </p:txBody>
      </p:sp>
      <p:sp>
        <p:nvSpPr>
          <p:cNvPr id="61" name="Right Arrow 60">
            <a:extLst>
              <a:ext uri="{FF2B5EF4-FFF2-40B4-BE49-F238E27FC236}">
                <a16:creationId xmlns:a16="http://schemas.microsoft.com/office/drawing/2014/main" id="{E46B18F8-45D1-4ECC-8BE7-E63182E13CF8}"/>
              </a:ext>
            </a:extLst>
          </p:cNvPr>
          <p:cNvSpPr/>
          <p:nvPr/>
        </p:nvSpPr>
        <p:spPr bwMode="gray">
          <a:xfrm>
            <a:off x="2596485" y="1983169"/>
            <a:ext cx="869953" cy="143905"/>
          </a:xfrm>
          <a:prstGeom prst="rightArrow">
            <a:avLst/>
          </a:prstGeom>
          <a:solidFill>
            <a:srgbClr val="000000"/>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l" defTabSz="913897" rtl="0" eaLnBrk="1" fontAlgn="auto" latinLnBrk="0" hangingPunct="1">
              <a:lnSpc>
                <a:spcPct val="100000"/>
              </a:lnSpc>
              <a:spcBef>
                <a:spcPts val="0"/>
              </a:spcBef>
              <a:spcAft>
                <a:spcPts val="30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64" name="Rectangle 63">
            <a:extLst>
              <a:ext uri="{FF2B5EF4-FFF2-40B4-BE49-F238E27FC236}">
                <a16:creationId xmlns:a16="http://schemas.microsoft.com/office/drawing/2014/main" id="{4AACCED1-9F28-4759-9994-DBB3907735F0}"/>
              </a:ext>
            </a:extLst>
          </p:cNvPr>
          <p:cNvSpPr/>
          <p:nvPr/>
        </p:nvSpPr>
        <p:spPr>
          <a:xfrm>
            <a:off x="2565680" y="2209029"/>
            <a:ext cx="959834" cy="4614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sysClr val="windowText" lastClr="000000"/>
                </a:solidFill>
                <a:effectLst/>
                <a:uLnTx/>
                <a:uFillTx/>
                <a:latin typeface="Graphik"/>
                <a:ea typeface="+mn-ea"/>
                <a:cs typeface="Arial" pitchFamily="34" charset="0"/>
              </a:rPr>
              <a:t>Data Mapping</a:t>
            </a:r>
            <a:endParaRPr kumimoji="0" lang="en-US" sz="1199" b="1" i="0" u="none" strike="noStrike" kern="1200" cap="none" spc="0" normalizeH="0" baseline="0" noProof="0" dirty="0">
              <a:ln>
                <a:noFill/>
              </a:ln>
              <a:solidFill>
                <a:srgbClr val="000000"/>
              </a:solidFill>
              <a:effectLst/>
              <a:uLnTx/>
              <a:uFillTx/>
              <a:latin typeface="Graphik"/>
              <a:ea typeface="+mn-ea"/>
              <a:cs typeface="+mn-cs"/>
            </a:endParaRPr>
          </a:p>
        </p:txBody>
      </p:sp>
      <p:sp>
        <p:nvSpPr>
          <p:cNvPr id="80" name="Rectangle 79">
            <a:extLst>
              <a:ext uri="{FF2B5EF4-FFF2-40B4-BE49-F238E27FC236}">
                <a16:creationId xmlns:a16="http://schemas.microsoft.com/office/drawing/2014/main" id="{CFE38B3F-3C12-4EBA-A5FE-27E96B9F7076}"/>
              </a:ext>
            </a:extLst>
          </p:cNvPr>
          <p:cNvSpPr/>
          <p:nvPr/>
        </p:nvSpPr>
        <p:spPr>
          <a:xfrm>
            <a:off x="10052556" y="3114757"/>
            <a:ext cx="2181174" cy="4614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sysClr val="windowText" lastClr="000000"/>
                </a:solidFill>
                <a:effectLst/>
                <a:uLnTx/>
                <a:uFillTx/>
                <a:latin typeface="Graphik"/>
                <a:ea typeface="+mn-ea"/>
                <a:cs typeface="Arial" pitchFamily="34" charset="0"/>
              </a:rPr>
              <a:t>Recon of 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sysClr val="windowText" lastClr="000000"/>
                </a:solidFill>
                <a:effectLst/>
                <a:uLnTx/>
                <a:uFillTx/>
                <a:latin typeface="Graphik"/>
                <a:ea typeface="+mn-ea"/>
                <a:cs typeface="Arial" pitchFamily="34" charset="0"/>
              </a:rPr>
              <a:t> and Target </a:t>
            </a:r>
            <a:endParaRPr kumimoji="0" lang="en-US" sz="1199" b="1" i="0" u="none" strike="noStrike" kern="1200" cap="none" spc="0" normalizeH="0" baseline="0" noProof="0" dirty="0">
              <a:ln>
                <a:noFill/>
              </a:ln>
              <a:solidFill>
                <a:srgbClr val="000000"/>
              </a:solidFill>
              <a:effectLst/>
              <a:uLnTx/>
              <a:uFillTx/>
              <a:latin typeface="Graphik"/>
              <a:ea typeface="+mn-ea"/>
              <a:cs typeface="+mn-cs"/>
            </a:endParaRPr>
          </a:p>
        </p:txBody>
      </p:sp>
      <p:sp>
        <p:nvSpPr>
          <p:cNvPr id="9" name="Flowchart: Summing Junction 8">
            <a:extLst>
              <a:ext uri="{FF2B5EF4-FFF2-40B4-BE49-F238E27FC236}">
                <a16:creationId xmlns:a16="http://schemas.microsoft.com/office/drawing/2014/main" id="{0FFF86A1-4F14-4F06-86AA-826D68E2B1E7}"/>
              </a:ext>
            </a:extLst>
          </p:cNvPr>
          <p:cNvSpPr/>
          <p:nvPr/>
        </p:nvSpPr>
        <p:spPr>
          <a:xfrm>
            <a:off x="10165967" y="2832979"/>
            <a:ext cx="465667" cy="432280"/>
          </a:xfrm>
          <a:prstGeom prst="flowChartSummingJunct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0" name="Rectangle: Diagonal Corners Rounded 39">
            <a:extLst>
              <a:ext uri="{FF2B5EF4-FFF2-40B4-BE49-F238E27FC236}">
                <a16:creationId xmlns:a16="http://schemas.microsoft.com/office/drawing/2014/main" id="{96EF3870-196B-4191-94ED-1F224B5BA3E1}"/>
              </a:ext>
            </a:extLst>
          </p:cNvPr>
          <p:cNvSpPr/>
          <p:nvPr/>
        </p:nvSpPr>
        <p:spPr>
          <a:xfrm>
            <a:off x="207803" y="3882171"/>
            <a:ext cx="2379734" cy="2975829"/>
          </a:xfrm>
          <a:prstGeom prst="round2DiagRect">
            <a:avLst/>
          </a:prstGeom>
          <a:solidFill>
            <a:schemeClr val="bg1">
              <a:lumMod val="95000"/>
            </a:schemeClr>
          </a:solidFill>
          <a:ln w="19050">
            <a:solidFill>
              <a:schemeClr val="accent3"/>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tIns="0" bIns="274150"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Extraction of Source Data</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Understand the full target ecosystem.</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Identification of Data.</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Identify generic data patterns </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Identify components that cannot be migrated.</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Write common/reusable Extraction scripts.</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Output</a:t>
            </a: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 Content inventory and Data extracted as per agreed scope.</a:t>
            </a:r>
            <a:endParaRPr kumimoji="0" lang="en-US" sz="12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endParaRP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endParaRPr>
          </a:p>
        </p:txBody>
      </p:sp>
      <p:sp>
        <p:nvSpPr>
          <p:cNvPr id="43" name="Rectangle: Diagonal Corners Rounded 42">
            <a:extLst>
              <a:ext uri="{FF2B5EF4-FFF2-40B4-BE49-F238E27FC236}">
                <a16:creationId xmlns:a16="http://schemas.microsoft.com/office/drawing/2014/main" id="{18A76C09-A425-4D8A-A8BE-22EF74332AE6}"/>
              </a:ext>
            </a:extLst>
          </p:cNvPr>
          <p:cNvSpPr/>
          <p:nvPr/>
        </p:nvSpPr>
        <p:spPr>
          <a:xfrm>
            <a:off x="2685736" y="3905207"/>
            <a:ext cx="2217829" cy="2692162"/>
          </a:xfrm>
          <a:prstGeom prst="round2DiagRect">
            <a:avLst/>
          </a:prstGeom>
          <a:solidFill>
            <a:schemeClr val="bg1">
              <a:lumMod val="95000"/>
            </a:schemeClr>
          </a:solidFill>
          <a:ln w="19050">
            <a:solidFill>
              <a:schemeClr val="accent3"/>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tIns="0" bIns="274150"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Data Mapping</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Review/Modifications of standard templates.</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Establish data lineage practices.</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Update mapping document per Source system. </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Review and freeze.</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Output</a:t>
            </a: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 Signed off mapping documents.</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endParaRPr>
          </a:p>
        </p:txBody>
      </p:sp>
      <p:sp>
        <p:nvSpPr>
          <p:cNvPr id="47" name="Rectangle: Diagonal Corners Rounded 46">
            <a:extLst>
              <a:ext uri="{FF2B5EF4-FFF2-40B4-BE49-F238E27FC236}">
                <a16:creationId xmlns:a16="http://schemas.microsoft.com/office/drawing/2014/main" id="{8B2A5A6E-D539-47A1-98A2-E36104A0DCDC}"/>
              </a:ext>
            </a:extLst>
          </p:cNvPr>
          <p:cNvSpPr/>
          <p:nvPr/>
        </p:nvSpPr>
        <p:spPr>
          <a:xfrm>
            <a:off x="4978760" y="3953677"/>
            <a:ext cx="2217829" cy="2539473"/>
          </a:xfrm>
          <a:prstGeom prst="round2DiagRect">
            <a:avLst/>
          </a:prstGeom>
          <a:solidFill>
            <a:schemeClr val="bg1">
              <a:lumMod val="95000"/>
            </a:schemeClr>
          </a:solidFill>
          <a:ln w="19050">
            <a:solidFill>
              <a:schemeClr val="accent3"/>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tIns="0" bIns="274150"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Data Cleansing</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Ensure validity, completeness, duplicity and accuracy</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93939">
                    <a:lumMod val="50000"/>
                  </a:srgbClr>
                </a:solidFill>
                <a:effectLst/>
                <a:uLnTx/>
                <a:uFillTx/>
                <a:latin typeface="Graphik"/>
                <a:ea typeface="+mn-ea"/>
                <a:cs typeface="Arial" panose="020B0604020202020204" pitchFamily="34" charset="0"/>
              </a:rPr>
              <a:t>Standardize the data at the point of entry.</a:t>
            </a:r>
            <a:endPar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endParaRP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93939">
                    <a:lumMod val="50000"/>
                  </a:srgbClr>
                </a:solidFill>
                <a:effectLst/>
                <a:uLnTx/>
                <a:uFillTx/>
                <a:latin typeface="Graphik"/>
                <a:ea typeface="+mn-ea"/>
                <a:cs typeface="Arial" panose="020B0604020202020204" pitchFamily="34" charset="0"/>
              </a:rPr>
              <a:t>Implement automated data cleansing tools.</a:t>
            </a:r>
            <a:endPar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endParaRP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Output</a:t>
            </a: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 Cleansing rules and activities, clean data for Transformation.</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100" b="1" i="0" u="none" strike="noStrike" kern="1200" cap="none" spc="0" normalizeH="0" baseline="0" noProof="0" dirty="0">
              <a:ln>
                <a:noFill/>
              </a:ln>
              <a:solidFill>
                <a:srgbClr val="472272"/>
              </a:solidFill>
              <a:effectLst/>
              <a:uLnTx/>
              <a:uFillTx/>
              <a:latin typeface="Graphik"/>
              <a:ea typeface="+mn-ea"/>
              <a:cs typeface="Arial" panose="020B0604020202020204" pitchFamily="34" charset="0"/>
            </a:endParaRP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endParaRPr>
          </a:p>
        </p:txBody>
      </p:sp>
      <p:sp>
        <p:nvSpPr>
          <p:cNvPr id="49" name="Rectangle: Diagonal Corners Rounded 48">
            <a:extLst>
              <a:ext uri="{FF2B5EF4-FFF2-40B4-BE49-F238E27FC236}">
                <a16:creationId xmlns:a16="http://schemas.microsoft.com/office/drawing/2014/main" id="{43E8EEE5-6419-450B-A48C-44F25B8EB399}"/>
              </a:ext>
            </a:extLst>
          </p:cNvPr>
          <p:cNvSpPr/>
          <p:nvPr/>
        </p:nvSpPr>
        <p:spPr>
          <a:xfrm>
            <a:off x="7288435" y="3992213"/>
            <a:ext cx="2333164" cy="2802132"/>
          </a:xfrm>
          <a:prstGeom prst="round2DiagRect">
            <a:avLst/>
          </a:prstGeom>
          <a:solidFill>
            <a:schemeClr val="bg1">
              <a:lumMod val="95000"/>
            </a:schemeClr>
          </a:solidFill>
          <a:ln w="19050">
            <a:solidFill>
              <a:schemeClr val="accent3"/>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tIns="0" bIns="274150"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Transform</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Data Profiling/Data analysis post transform</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Reconciliation and Verification.</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Job automation</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Ensure process efficiency</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Reusable ETL frameworks</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Output</a:t>
            </a: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 Clean loaded and transformed data, success and exception reporting.</a:t>
            </a:r>
            <a:endParaRPr kumimoji="0" lang="en-US" sz="1200" b="1" i="0" u="none" strike="noStrike" kern="1200" cap="none" spc="0" normalizeH="0" baseline="0" noProof="0" dirty="0">
              <a:ln>
                <a:noFill/>
              </a:ln>
              <a:solidFill>
                <a:srgbClr val="472272"/>
              </a:solidFill>
              <a:effectLst/>
              <a:uLnTx/>
              <a:uFillTx/>
              <a:latin typeface="Graphik"/>
              <a:ea typeface="+mn-ea"/>
              <a:cs typeface="Arial" panose="020B0604020202020204" pitchFamily="34" charset="0"/>
            </a:endParaRP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endParaRPr>
          </a:p>
        </p:txBody>
      </p:sp>
      <p:sp>
        <p:nvSpPr>
          <p:cNvPr id="50" name="Rectangle: Diagonal Corners Rounded 49">
            <a:extLst>
              <a:ext uri="{FF2B5EF4-FFF2-40B4-BE49-F238E27FC236}">
                <a16:creationId xmlns:a16="http://schemas.microsoft.com/office/drawing/2014/main" id="{CA3848F5-0B98-41DA-AC16-1617CE148F90}"/>
              </a:ext>
            </a:extLst>
          </p:cNvPr>
          <p:cNvSpPr/>
          <p:nvPr/>
        </p:nvSpPr>
        <p:spPr>
          <a:xfrm>
            <a:off x="9696683" y="3946614"/>
            <a:ext cx="2228016" cy="2802131"/>
          </a:xfrm>
          <a:prstGeom prst="round2DiagRect">
            <a:avLst/>
          </a:prstGeom>
          <a:solidFill>
            <a:schemeClr val="bg1">
              <a:lumMod val="95000"/>
            </a:schemeClr>
          </a:solidFill>
          <a:ln w="19050">
            <a:solidFill>
              <a:schemeClr val="accent3"/>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tIns="0" bIns="274150"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Recon and Validation</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Recon between staging and target staging layer.</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Reverse recon between target staging layer and target DB.</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Validation of Migrated Data via Scoring rules of MSIG.</a:t>
            </a: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70C0"/>
                </a:solidFill>
                <a:effectLst/>
                <a:uLnTx/>
                <a:uFillTx/>
                <a:latin typeface="Graphik"/>
                <a:ea typeface="+mn-ea"/>
                <a:cs typeface="Arial" panose="020B0604020202020204" pitchFamily="34" charset="0"/>
              </a:rPr>
              <a:t>Output</a:t>
            </a:r>
            <a:r>
              <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rPr>
              <a:t>: Successful loaded/transformed data. Error reports.</a:t>
            </a:r>
            <a:endParaRPr kumimoji="0" lang="en-US" sz="1100" b="1" i="0" u="none" strike="noStrike" kern="1200" cap="none" spc="0" normalizeH="0" baseline="0" noProof="0" dirty="0">
              <a:ln>
                <a:noFill/>
              </a:ln>
              <a:solidFill>
                <a:srgbClr val="472272"/>
              </a:solidFill>
              <a:effectLst/>
              <a:uLnTx/>
              <a:uFillTx/>
              <a:latin typeface="Graphik"/>
              <a:ea typeface="+mn-ea"/>
              <a:cs typeface="Arial" panose="020B0604020202020204" pitchFamily="34" charset="0"/>
            </a:endParaRPr>
          </a:p>
          <a:p>
            <a:pPr marL="285579" marR="0" lvl="0" indent="-285579"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Graphik"/>
              <a:ea typeface="+mn-ea"/>
              <a:cs typeface="Arial" panose="020B0604020202020204" pitchFamily="34" charset="0"/>
            </a:endParaRPr>
          </a:p>
        </p:txBody>
      </p:sp>
      <p:sp>
        <p:nvSpPr>
          <p:cNvPr id="6" name="TextBox 5">
            <a:extLst>
              <a:ext uri="{FF2B5EF4-FFF2-40B4-BE49-F238E27FC236}">
                <a16:creationId xmlns:a16="http://schemas.microsoft.com/office/drawing/2014/main" id="{BE0D726A-030F-40DE-A954-F24788B62709}"/>
              </a:ext>
            </a:extLst>
          </p:cNvPr>
          <p:cNvSpPr txBox="1"/>
          <p:nvPr/>
        </p:nvSpPr>
        <p:spPr>
          <a:xfrm>
            <a:off x="664126" y="3509739"/>
            <a:ext cx="8036561" cy="282716"/>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Graphik"/>
                <a:ea typeface="+mn-ea"/>
                <a:cs typeface="+mn-cs"/>
              </a:rPr>
              <a:t>Recon Reports Stitch Backward</a:t>
            </a:r>
          </a:p>
        </p:txBody>
      </p:sp>
      <p:sp>
        <p:nvSpPr>
          <p:cNvPr id="51" name="Rectangle 50">
            <a:extLst>
              <a:ext uri="{FF2B5EF4-FFF2-40B4-BE49-F238E27FC236}">
                <a16:creationId xmlns:a16="http://schemas.microsoft.com/office/drawing/2014/main" id="{5927E088-65D4-48D4-AF63-F02716D56347}"/>
              </a:ext>
            </a:extLst>
          </p:cNvPr>
          <p:cNvSpPr/>
          <p:nvPr/>
        </p:nvSpPr>
        <p:spPr>
          <a:xfrm rot="5400000" flipV="1">
            <a:off x="10194955" y="3354640"/>
            <a:ext cx="407692" cy="743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5" name="Arrow: Left 54">
            <a:extLst>
              <a:ext uri="{FF2B5EF4-FFF2-40B4-BE49-F238E27FC236}">
                <a16:creationId xmlns:a16="http://schemas.microsoft.com/office/drawing/2014/main" id="{7AEF5B8C-CFF9-4608-A408-D02FBEB9105E}"/>
              </a:ext>
            </a:extLst>
          </p:cNvPr>
          <p:cNvSpPr/>
          <p:nvPr/>
        </p:nvSpPr>
        <p:spPr>
          <a:xfrm>
            <a:off x="8700688" y="3563345"/>
            <a:ext cx="1731706" cy="118801"/>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62" name="Arrow: Left 61">
            <a:extLst>
              <a:ext uri="{FF2B5EF4-FFF2-40B4-BE49-F238E27FC236}">
                <a16:creationId xmlns:a16="http://schemas.microsoft.com/office/drawing/2014/main" id="{F5CF82CE-9C36-414A-8BCF-4BAD663BFF10}"/>
              </a:ext>
            </a:extLst>
          </p:cNvPr>
          <p:cNvSpPr/>
          <p:nvPr/>
        </p:nvSpPr>
        <p:spPr>
          <a:xfrm rot="5400000">
            <a:off x="4477870" y="2807938"/>
            <a:ext cx="706912" cy="550247"/>
          </a:xfrm>
          <a:prstGeom prst="leftArrow">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Graphik"/>
              <a:ea typeface="+mn-ea"/>
              <a:cs typeface="+mn-cs"/>
            </a:endParaRPr>
          </a:p>
        </p:txBody>
      </p:sp>
      <p:sp>
        <p:nvSpPr>
          <p:cNvPr id="68" name="Arrow: Left 67">
            <a:extLst>
              <a:ext uri="{FF2B5EF4-FFF2-40B4-BE49-F238E27FC236}">
                <a16:creationId xmlns:a16="http://schemas.microsoft.com/office/drawing/2014/main" id="{AAFA626F-652D-44ED-AF03-880E00B2E108}"/>
              </a:ext>
            </a:extLst>
          </p:cNvPr>
          <p:cNvSpPr/>
          <p:nvPr/>
        </p:nvSpPr>
        <p:spPr>
          <a:xfrm rot="5400000">
            <a:off x="1818274" y="2927620"/>
            <a:ext cx="1263034" cy="266701"/>
          </a:xfrm>
          <a:prstGeom prst="leftArrow">
            <a:avLst>
              <a:gd name="adj1" fmla="val 50002"/>
              <a:gd name="adj2" fmla="val 50000"/>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Graphik"/>
              <a:ea typeface="+mn-ea"/>
              <a:cs typeface="+mn-cs"/>
            </a:endParaRPr>
          </a:p>
        </p:txBody>
      </p:sp>
      <p:sp>
        <p:nvSpPr>
          <p:cNvPr id="70" name="Arrow: Left 69">
            <a:extLst>
              <a:ext uri="{FF2B5EF4-FFF2-40B4-BE49-F238E27FC236}">
                <a16:creationId xmlns:a16="http://schemas.microsoft.com/office/drawing/2014/main" id="{D2DDD6A8-74DA-4866-A666-C80CF53965F4}"/>
              </a:ext>
            </a:extLst>
          </p:cNvPr>
          <p:cNvSpPr/>
          <p:nvPr/>
        </p:nvSpPr>
        <p:spPr>
          <a:xfrm rot="5400000">
            <a:off x="193300" y="2835647"/>
            <a:ext cx="1055060" cy="293128"/>
          </a:xfrm>
          <a:prstGeom prst="leftArrow">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Graphik"/>
              <a:ea typeface="+mn-ea"/>
              <a:cs typeface="+mn-cs"/>
            </a:endParaRPr>
          </a:p>
        </p:txBody>
      </p:sp>
      <p:sp>
        <p:nvSpPr>
          <p:cNvPr id="103" name="Magnetic Disk 6">
            <a:extLst>
              <a:ext uri="{FF2B5EF4-FFF2-40B4-BE49-F238E27FC236}">
                <a16:creationId xmlns:a16="http://schemas.microsoft.com/office/drawing/2014/main" id="{9BDF3A70-7393-4565-AFBB-6C9DAF4D054D}"/>
              </a:ext>
            </a:extLst>
          </p:cNvPr>
          <p:cNvSpPr/>
          <p:nvPr/>
        </p:nvSpPr>
        <p:spPr bwMode="gray">
          <a:xfrm>
            <a:off x="2114695" y="1531102"/>
            <a:ext cx="788604" cy="912627"/>
          </a:xfrm>
          <a:prstGeom prst="flowChartMagneticDisk">
            <a:avLst/>
          </a:prstGeom>
          <a:solidFill>
            <a:schemeClr val="accent5">
              <a:lumMod val="60000"/>
              <a:lumOff val="40000"/>
            </a:schemeClr>
          </a:solidFill>
          <a:ln w="6350">
            <a:solidFill>
              <a:srgbClr val="778888">
                <a:lumMod val="20000"/>
                <a:lumOff val="80000"/>
              </a:srgbClr>
            </a:solidFill>
            <a:miter lim="800000"/>
            <a:headEnd/>
            <a:tailEnd/>
          </a:ln>
          <a:effectLst>
            <a:softEdge rad="12700"/>
          </a:effectLst>
        </p:spPr>
        <p:txBody>
          <a:bodyPr vert="horz" wrap="square" lIns="71963" tIns="71963" rIns="71963" bIns="71963" numCol="1" rtlCol="0" anchor="t" anchorCtr="0" compatLnSpc="1">
            <a:prstTxWarp prst="textNoShape">
              <a:avLst/>
            </a:prstTxWarp>
            <a:noAutofit/>
          </a:bodyPr>
          <a:lstStyle/>
          <a:p>
            <a:pPr marL="0" marR="0" lvl="0" indent="0" algn="ctr" defTabSz="913897"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Graphik"/>
                <a:ea typeface="+mn-ea"/>
                <a:cs typeface="Arial" pitchFamily="34" charset="0"/>
              </a:rPr>
              <a:t>Curated Layer</a:t>
            </a:r>
          </a:p>
        </p:txBody>
      </p:sp>
      <p:sp>
        <p:nvSpPr>
          <p:cNvPr id="7" name="Arrow: Left 6">
            <a:extLst>
              <a:ext uri="{FF2B5EF4-FFF2-40B4-BE49-F238E27FC236}">
                <a16:creationId xmlns:a16="http://schemas.microsoft.com/office/drawing/2014/main" id="{00C47E14-E984-A220-CAF4-A4D1FCA10492}"/>
              </a:ext>
            </a:extLst>
          </p:cNvPr>
          <p:cNvSpPr/>
          <p:nvPr/>
        </p:nvSpPr>
        <p:spPr>
          <a:xfrm rot="16200000">
            <a:off x="10221845" y="2544223"/>
            <a:ext cx="417488" cy="122943"/>
          </a:xfrm>
          <a:prstGeom prst="lef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2" name="Magnetic Disk 6">
            <a:extLst>
              <a:ext uri="{FF2B5EF4-FFF2-40B4-BE49-F238E27FC236}">
                <a16:creationId xmlns:a16="http://schemas.microsoft.com/office/drawing/2014/main" id="{51D955F6-4FE8-A2AE-1AF3-930FDB562AD7}"/>
              </a:ext>
            </a:extLst>
          </p:cNvPr>
          <p:cNvSpPr/>
          <p:nvPr/>
        </p:nvSpPr>
        <p:spPr bwMode="gray">
          <a:xfrm>
            <a:off x="7426640" y="1633586"/>
            <a:ext cx="799334" cy="912627"/>
          </a:xfrm>
          <a:prstGeom prst="flowChartMagneticDisk">
            <a:avLst/>
          </a:prstGeom>
          <a:solidFill>
            <a:srgbClr val="92D050"/>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ctr" defTabSz="913897"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Graphik"/>
                <a:ea typeface="+mn-ea"/>
                <a:cs typeface="Arial" pitchFamily="34" charset="0"/>
              </a:rPr>
              <a:t>CMT_IN PMT_IN</a:t>
            </a:r>
          </a:p>
        </p:txBody>
      </p:sp>
      <p:sp>
        <p:nvSpPr>
          <p:cNvPr id="14" name="Right Arrow 60">
            <a:extLst>
              <a:ext uri="{FF2B5EF4-FFF2-40B4-BE49-F238E27FC236}">
                <a16:creationId xmlns:a16="http://schemas.microsoft.com/office/drawing/2014/main" id="{2C1C0140-4679-7DE2-971B-26AB90C11D5C}"/>
              </a:ext>
            </a:extLst>
          </p:cNvPr>
          <p:cNvSpPr/>
          <p:nvPr/>
        </p:nvSpPr>
        <p:spPr bwMode="gray">
          <a:xfrm>
            <a:off x="6194091" y="1998935"/>
            <a:ext cx="1273698" cy="143905"/>
          </a:xfrm>
          <a:prstGeom prst="rightArrow">
            <a:avLst/>
          </a:prstGeom>
          <a:solidFill>
            <a:srgbClr val="000000"/>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l" defTabSz="913897" rtl="0" eaLnBrk="1" fontAlgn="auto" latinLnBrk="0" hangingPunct="1">
              <a:lnSpc>
                <a:spcPct val="100000"/>
              </a:lnSpc>
              <a:spcBef>
                <a:spcPts val="0"/>
              </a:spcBef>
              <a:spcAft>
                <a:spcPts val="30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30" name="Rectangle 29">
            <a:extLst>
              <a:ext uri="{FF2B5EF4-FFF2-40B4-BE49-F238E27FC236}">
                <a16:creationId xmlns:a16="http://schemas.microsoft.com/office/drawing/2014/main" id="{99AE7B3A-6259-1F2A-FA26-D9D80E37C1D2}"/>
              </a:ext>
            </a:extLst>
          </p:cNvPr>
          <p:cNvSpPr/>
          <p:nvPr/>
        </p:nvSpPr>
        <p:spPr>
          <a:xfrm>
            <a:off x="827962" y="834559"/>
            <a:ext cx="1261451" cy="3076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Graphik"/>
                <a:ea typeface="+mn-ea"/>
                <a:cs typeface="Arial" pitchFamily="34" charset="0"/>
              </a:rPr>
              <a:t>Extract</a:t>
            </a:r>
            <a:endParaRPr kumimoji="0" lang="en-US" sz="1399" b="1" i="0" u="none" strike="noStrike" kern="1200" cap="none" spc="0" normalizeH="0" baseline="0" noProof="0" dirty="0">
              <a:ln>
                <a:noFill/>
              </a:ln>
              <a:solidFill>
                <a:srgbClr val="000000"/>
              </a:solidFill>
              <a:effectLst/>
              <a:uLnTx/>
              <a:uFillTx/>
              <a:latin typeface="Graphik"/>
              <a:ea typeface="+mn-ea"/>
              <a:cs typeface="+mn-cs"/>
            </a:endParaRPr>
          </a:p>
        </p:txBody>
      </p:sp>
      <p:sp>
        <p:nvSpPr>
          <p:cNvPr id="31" name="Rectangle 30">
            <a:extLst>
              <a:ext uri="{FF2B5EF4-FFF2-40B4-BE49-F238E27FC236}">
                <a16:creationId xmlns:a16="http://schemas.microsoft.com/office/drawing/2014/main" id="{E667B069-D950-C5E9-B5BF-7D233E9213E1}"/>
              </a:ext>
            </a:extLst>
          </p:cNvPr>
          <p:cNvSpPr/>
          <p:nvPr/>
        </p:nvSpPr>
        <p:spPr>
          <a:xfrm>
            <a:off x="8184173" y="650752"/>
            <a:ext cx="1261451" cy="3076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Graphik"/>
                <a:ea typeface="+mn-ea"/>
                <a:cs typeface="Arial" pitchFamily="34" charset="0"/>
              </a:rPr>
              <a:t>Load</a:t>
            </a:r>
            <a:endParaRPr kumimoji="0" lang="en-US" sz="1399" b="1" i="0" u="none" strike="noStrike" kern="1200" cap="none" spc="0" normalizeH="0" baseline="0" noProof="0" dirty="0">
              <a:ln>
                <a:noFill/>
              </a:ln>
              <a:solidFill>
                <a:srgbClr val="000000"/>
              </a:solidFill>
              <a:effectLst/>
              <a:uLnTx/>
              <a:uFillTx/>
              <a:latin typeface="Graphik"/>
              <a:ea typeface="+mn-ea"/>
              <a:cs typeface="+mn-cs"/>
            </a:endParaRPr>
          </a:p>
        </p:txBody>
      </p:sp>
      <p:sp>
        <p:nvSpPr>
          <p:cNvPr id="32" name="Arrow: Left 31">
            <a:extLst>
              <a:ext uri="{FF2B5EF4-FFF2-40B4-BE49-F238E27FC236}">
                <a16:creationId xmlns:a16="http://schemas.microsoft.com/office/drawing/2014/main" id="{FF876BD0-BF51-785E-0B5E-C0A6A0D6BED5}"/>
              </a:ext>
            </a:extLst>
          </p:cNvPr>
          <p:cNvSpPr/>
          <p:nvPr/>
        </p:nvSpPr>
        <p:spPr>
          <a:xfrm rot="16200000">
            <a:off x="7366296" y="2958644"/>
            <a:ext cx="960307" cy="165818"/>
          </a:xfrm>
          <a:prstGeom prst="lef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TextBox 3">
            <a:extLst>
              <a:ext uri="{FF2B5EF4-FFF2-40B4-BE49-F238E27FC236}">
                <a16:creationId xmlns:a16="http://schemas.microsoft.com/office/drawing/2014/main" id="{71239BCF-A0F1-3D33-D548-31FC273DF510}"/>
              </a:ext>
            </a:extLst>
          </p:cNvPr>
          <p:cNvSpPr txBox="1"/>
          <p:nvPr/>
        </p:nvSpPr>
        <p:spPr>
          <a:xfrm>
            <a:off x="9839087" y="1053500"/>
            <a:ext cx="1183003" cy="292388"/>
          </a:xfrm>
          <a:prstGeom prst="rect">
            <a:avLst/>
          </a:prstGeom>
          <a:noFill/>
        </p:spPr>
        <p:txBody>
          <a:bodyPr wrap="square" lIns="0" tIns="0" rIns="0" bIns="45720" rtlCol="0">
            <a:spAutoFit/>
          </a:bodyPr>
          <a:lstStyle/>
          <a:p>
            <a:r>
              <a:rPr lang="en-US" sz="1600" dirty="0"/>
              <a:t>GW Cloud</a:t>
            </a:r>
            <a:endParaRPr lang="en-IN" sz="1600" dirty="0"/>
          </a:p>
        </p:txBody>
      </p:sp>
      <p:sp>
        <p:nvSpPr>
          <p:cNvPr id="8" name="Magnetic Disk 6">
            <a:extLst>
              <a:ext uri="{FF2B5EF4-FFF2-40B4-BE49-F238E27FC236}">
                <a16:creationId xmlns:a16="http://schemas.microsoft.com/office/drawing/2014/main" id="{C1BC3E96-D7ED-63F0-2DE0-F20882CF2E6C}"/>
              </a:ext>
            </a:extLst>
          </p:cNvPr>
          <p:cNvSpPr/>
          <p:nvPr/>
        </p:nvSpPr>
        <p:spPr bwMode="gray">
          <a:xfrm>
            <a:off x="8710809" y="2187296"/>
            <a:ext cx="974028" cy="638994"/>
          </a:xfrm>
          <a:prstGeom prst="flowChartMagneticDisk">
            <a:avLst/>
          </a:prstGeom>
          <a:solidFill>
            <a:srgbClr val="92D050"/>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ctr" defTabSz="913897"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Graphik"/>
                <a:ea typeface="+mn-ea"/>
                <a:cs typeface="Arial" pitchFamily="34" charset="0"/>
              </a:rPr>
              <a:t>CMT_OUT PMT_OUT</a:t>
            </a:r>
          </a:p>
        </p:txBody>
      </p:sp>
      <p:sp>
        <p:nvSpPr>
          <p:cNvPr id="10" name="Right Arrow 60">
            <a:extLst>
              <a:ext uri="{FF2B5EF4-FFF2-40B4-BE49-F238E27FC236}">
                <a16:creationId xmlns:a16="http://schemas.microsoft.com/office/drawing/2014/main" id="{733D6B4D-8560-3464-EA52-9C22F1E222DE}"/>
              </a:ext>
            </a:extLst>
          </p:cNvPr>
          <p:cNvSpPr/>
          <p:nvPr/>
        </p:nvSpPr>
        <p:spPr bwMode="gray">
          <a:xfrm flipH="1" flipV="1">
            <a:off x="9684837" y="2311711"/>
            <a:ext cx="510805" cy="178761"/>
          </a:xfrm>
          <a:prstGeom prst="rightArrow">
            <a:avLst/>
          </a:prstGeom>
          <a:solidFill>
            <a:srgbClr val="000000"/>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l" defTabSz="913897" rtl="0" eaLnBrk="1" fontAlgn="auto" latinLnBrk="0" hangingPunct="1">
              <a:lnSpc>
                <a:spcPct val="100000"/>
              </a:lnSpc>
              <a:spcBef>
                <a:spcPts val="0"/>
              </a:spcBef>
              <a:spcAft>
                <a:spcPts val="30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1" name="Right Arrow 60">
            <a:extLst>
              <a:ext uri="{FF2B5EF4-FFF2-40B4-BE49-F238E27FC236}">
                <a16:creationId xmlns:a16="http://schemas.microsoft.com/office/drawing/2014/main" id="{AF04E511-8E89-1995-F09D-53BEA802E220}"/>
              </a:ext>
            </a:extLst>
          </p:cNvPr>
          <p:cNvSpPr/>
          <p:nvPr/>
        </p:nvSpPr>
        <p:spPr bwMode="gray">
          <a:xfrm rot="1397471" flipV="1">
            <a:off x="9617400" y="2758514"/>
            <a:ext cx="599308" cy="183548"/>
          </a:xfrm>
          <a:prstGeom prst="rightArrow">
            <a:avLst/>
          </a:prstGeom>
          <a:solidFill>
            <a:srgbClr val="000000"/>
          </a:solidFill>
          <a:ln w="6350">
            <a:solidFill>
              <a:srgbClr val="778888">
                <a:lumMod val="20000"/>
                <a:lumOff val="80000"/>
              </a:srgbClr>
            </a:solidFill>
            <a:miter lim="800000"/>
            <a:headEnd/>
            <a:tailEnd/>
          </a:ln>
          <a:effectLst/>
        </p:spPr>
        <p:txBody>
          <a:bodyPr vert="horz" wrap="square" lIns="71963" tIns="71963" rIns="71963" bIns="71963" numCol="1" rtlCol="0" anchor="t" anchorCtr="0" compatLnSpc="1">
            <a:prstTxWarp prst="textNoShape">
              <a:avLst/>
            </a:prstTxWarp>
            <a:noAutofit/>
          </a:bodyPr>
          <a:lstStyle/>
          <a:p>
            <a:pPr marL="0" marR="0" lvl="0" indent="0" algn="l" defTabSz="913897" rtl="0" eaLnBrk="1" fontAlgn="auto" latinLnBrk="0" hangingPunct="1">
              <a:lnSpc>
                <a:spcPct val="100000"/>
              </a:lnSpc>
              <a:spcBef>
                <a:spcPts val="0"/>
              </a:spcBef>
              <a:spcAft>
                <a:spcPts val="30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967745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9DE155-7317-8C6F-0892-E4DA0413116F}"/>
              </a:ext>
            </a:extLst>
          </p:cNvPr>
          <p:cNvSpPr>
            <a:spLocks noGrp="1"/>
          </p:cNvSpPr>
          <p:nvPr>
            <p:ph type="sldNum" sz="quarter" idx="4"/>
          </p:nvPr>
        </p:nvSpPr>
        <p:spPr>
          <a:xfrm>
            <a:off x="11484747" y="6656832"/>
            <a:ext cx="326254" cy="20116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prstClr val="black"/>
                </a:solidFill>
                <a:effectLst/>
                <a:uLnTx/>
                <a:uFillTx/>
                <a:latin typeface="Graphik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prstClr val="black"/>
              </a:solidFill>
              <a:effectLst/>
              <a:uLnTx/>
              <a:uFillTx/>
              <a:latin typeface="Graphik Light"/>
              <a:ea typeface="+mn-ea"/>
              <a:cs typeface="+mn-cs"/>
            </a:endParaRPr>
          </a:p>
        </p:txBody>
      </p:sp>
      <p:sp>
        <p:nvSpPr>
          <p:cNvPr id="5" name="Rectangle: Rounded Corners 4">
            <a:extLst>
              <a:ext uri="{FF2B5EF4-FFF2-40B4-BE49-F238E27FC236}">
                <a16:creationId xmlns:a16="http://schemas.microsoft.com/office/drawing/2014/main" id="{4041F9A4-5B2E-1ACB-5E1C-5916B87B13BB}"/>
              </a:ext>
            </a:extLst>
          </p:cNvPr>
          <p:cNvSpPr/>
          <p:nvPr/>
        </p:nvSpPr>
        <p:spPr>
          <a:xfrm>
            <a:off x="739707" y="802640"/>
            <a:ext cx="10712586" cy="1111551"/>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0413719A-2BAE-0E79-B99A-0F8344718801}"/>
              </a:ext>
            </a:extLst>
          </p:cNvPr>
          <p:cNvSpPr/>
          <p:nvPr/>
        </p:nvSpPr>
        <p:spPr>
          <a:xfrm>
            <a:off x="739707" y="2159306"/>
            <a:ext cx="10712586" cy="213942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6FDBE4F-CE5E-AC4C-AF6F-129C57A67806}"/>
              </a:ext>
            </a:extLst>
          </p:cNvPr>
          <p:cNvSpPr/>
          <p:nvPr/>
        </p:nvSpPr>
        <p:spPr>
          <a:xfrm>
            <a:off x="772160" y="5127903"/>
            <a:ext cx="3667760" cy="136212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C47A251-C7B6-624B-062B-50694E4C4669}"/>
              </a:ext>
            </a:extLst>
          </p:cNvPr>
          <p:cNvSpPr txBox="1"/>
          <p:nvPr/>
        </p:nvSpPr>
        <p:spPr>
          <a:xfrm>
            <a:off x="772160" y="155694"/>
            <a:ext cx="6096000" cy="369332"/>
          </a:xfrm>
          <a:prstGeom prst="rect">
            <a:avLst/>
          </a:prstGeom>
          <a:noFill/>
        </p:spPr>
        <p:txBody>
          <a:bodyPr wrap="square">
            <a:spAutoFit/>
          </a:bodyPr>
          <a:lstStyle/>
          <a:p>
            <a:r>
              <a:rPr lang="en-US" sz="1800" b="1" dirty="0">
                <a:latin typeface="Graphik" panose="020B0503030202060203" pitchFamily="34" charset="0"/>
              </a:rPr>
              <a:t>DATA MIGRATION ACTIVITIES</a:t>
            </a:r>
            <a:endParaRPr lang="en-IN" dirty="0"/>
          </a:p>
        </p:txBody>
      </p:sp>
      <p:sp>
        <p:nvSpPr>
          <p:cNvPr id="11" name="Rectangle: Rounded Corners 10">
            <a:extLst>
              <a:ext uri="{FF2B5EF4-FFF2-40B4-BE49-F238E27FC236}">
                <a16:creationId xmlns:a16="http://schemas.microsoft.com/office/drawing/2014/main" id="{F0B57861-C98C-28B1-75FA-BD5E1476A63A}"/>
              </a:ext>
            </a:extLst>
          </p:cNvPr>
          <p:cNvSpPr/>
          <p:nvPr/>
        </p:nvSpPr>
        <p:spPr>
          <a:xfrm>
            <a:off x="2650379" y="929639"/>
            <a:ext cx="2204720" cy="68072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Extract Data and Meta data from one or Multiple sources</a:t>
            </a:r>
            <a:endParaRPr lang="en-IN" sz="1000" b="1" dirty="0">
              <a:solidFill>
                <a:schemeClr val="tx1"/>
              </a:solidFill>
            </a:endParaRPr>
          </a:p>
        </p:txBody>
      </p:sp>
      <p:sp>
        <p:nvSpPr>
          <p:cNvPr id="13" name="Rectangle: Rounded Corners 12">
            <a:extLst>
              <a:ext uri="{FF2B5EF4-FFF2-40B4-BE49-F238E27FC236}">
                <a16:creationId xmlns:a16="http://schemas.microsoft.com/office/drawing/2014/main" id="{A93FBD88-2580-8FFC-7A07-F9959C1667C4}"/>
              </a:ext>
            </a:extLst>
          </p:cNvPr>
          <p:cNvSpPr/>
          <p:nvPr/>
        </p:nvSpPr>
        <p:spPr>
          <a:xfrm>
            <a:off x="9398000" y="929639"/>
            <a:ext cx="1828800" cy="68072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Upload to Azure SQL</a:t>
            </a:r>
            <a:endParaRPr lang="en-IN" sz="1000" b="1" dirty="0">
              <a:solidFill>
                <a:schemeClr val="tx1"/>
              </a:solidFill>
            </a:endParaRPr>
          </a:p>
        </p:txBody>
      </p:sp>
      <p:sp>
        <p:nvSpPr>
          <p:cNvPr id="14" name="Rectangle: Rounded Corners 13">
            <a:extLst>
              <a:ext uri="{FF2B5EF4-FFF2-40B4-BE49-F238E27FC236}">
                <a16:creationId xmlns:a16="http://schemas.microsoft.com/office/drawing/2014/main" id="{B91C4788-975D-A6DC-8863-ECBB87379519}"/>
              </a:ext>
            </a:extLst>
          </p:cNvPr>
          <p:cNvSpPr/>
          <p:nvPr/>
        </p:nvSpPr>
        <p:spPr>
          <a:xfrm>
            <a:off x="6610061" y="945595"/>
            <a:ext cx="2482000" cy="68072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Establish connection between MSIG On prem and MSIG Azure via  Azure SFTP Transfer or Site to Site VPN</a:t>
            </a:r>
            <a:endParaRPr lang="en-IN" sz="1000" b="1" dirty="0">
              <a:solidFill>
                <a:schemeClr val="tx1"/>
              </a:solidFill>
            </a:endParaRPr>
          </a:p>
        </p:txBody>
      </p:sp>
      <p:sp>
        <p:nvSpPr>
          <p:cNvPr id="15" name="Rectangle: Rounded Corners 14">
            <a:extLst>
              <a:ext uri="{FF2B5EF4-FFF2-40B4-BE49-F238E27FC236}">
                <a16:creationId xmlns:a16="http://schemas.microsoft.com/office/drawing/2014/main" id="{3883DCEF-C3A4-1A6F-0753-92F91A842CF7}"/>
              </a:ext>
            </a:extLst>
          </p:cNvPr>
          <p:cNvSpPr/>
          <p:nvPr/>
        </p:nvSpPr>
        <p:spPr>
          <a:xfrm>
            <a:off x="863870" y="2369997"/>
            <a:ext cx="2458720" cy="6807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Trigger Azure ADF Pipeline</a:t>
            </a:r>
            <a:endParaRPr lang="en-IN" sz="1000" b="1" dirty="0">
              <a:solidFill>
                <a:schemeClr val="tx1"/>
              </a:solidFill>
            </a:endParaRPr>
          </a:p>
        </p:txBody>
      </p:sp>
      <p:sp>
        <p:nvSpPr>
          <p:cNvPr id="16" name="Rectangle: Rounded Corners 15">
            <a:extLst>
              <a:ext uri="{FF2B5EF4-FFF2-40B4-BE49-F238E27FC236}">
                <a16:creationId xmlns:a16="http://schemas.microsoft.com/office/drawing/2014/main" id="{1BF01876-E17E-FEDB-1308-8F7147EB74C0}"/>
              </a:ext>
            </a:extLst>
          </p:cNvPr>
          <p:cNvSpPr/>
          <p:nvPr/>
        </p:nvSpPr>
        <p:spPr>
          <a:xfrm>
            <a:off x="3657412" y="2328869"/>
            <a:ext cx="2103120" cy="6807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Read Azure </a:t>
            </a:r>
            <a:r>
              <a:rPr lang="en-US" sz="1000" b="1" dirty="0" err="1">
                <a:solidFill>
                  <a:schemeClr val="tx1"/>
                </a:solidFill>
              </a:rPr>
              <a:t>SQLand</a:t>
            </a:r>
            <a:r>
              <a:rPr lang="en-US" sz="1000" b="1" dirty="0">
                <a:solidFill>
                  <a:schemeClr val="tx1"/>
                </a:solidFill>
              </a:rPr>
              <a:t>  Store in  Azure </a:t>
            </a:r>
            <a:r>
              <a:rPr lang="en-US" sz="1000" b="1" dirty="0" err="1">
                <a:solidFill>
                  <a:schemeClr val="tx1"/>
                </a:solidFill>
              </a:rPr>
              <a:t>Datalake</a:t>
            </a:r>
            <a:r>
              <a:rPr lang="en-US" sz="1000" b="1" dirty="0">
                <a:solidFill>
                  <a:schemeClr val="tx1"/>
                </a:solidFill>
              </a:rPr>
              <a:t>  RAW format</a:t>
            </a:r>
            <a:endParaRPr lang="en-IN" sz="1000" b="1" dirty="0">
              <a:solidFill>
                <a:schemeClr val="tx1"/>
              </a:solidFill>
            </a:endParaRPr>
          </a:p>
        </p:txBody>
      </p:sp>
      <p:sp>
        <p:nvSpPr>
          <p:cNvPr id="17" name="Rectangle: Rounded Corners 16">
            <a:extLst>
              <a:ext uri="{FF2B5EF4-FFF2-40B4-BE49-F238E27FC236}">
                <a16:creationId xmlns:a16="http://schemas.microsoft.com/office/drawing/2014/main" id="{E7747C0C-CBC1-C531-6316-C69C2925E967}"/>
              </a:ext>
            </a:extLst>
          </p:cNvPr>
          <p:cNvSpPr/>
          <p:nvPr/>
        </p:nvSpPr>
        <p:spPr>
          <a:xfrm>
            <a:off x="6201260" y="2315659"/>
            <a:ext cx="2702561" cy="6807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Execute Source data Validation rules and push record to Error schema if any error</a:t>
            </a:r>
            <a:endParaRPr lang="en-IN" sz="1000" b="1" dirty="0">
              <a:solidFill>
                <a:schemeClr val="tx1"/>
              </a:solidFill>
            </a:endParaRPr>
          </a:p>
        </p:txBody>
      </p:sp>
      <p:sp>
        <p:nvSpPr>
          <p:cNvPr id="18" name="Rectangle: Rounded Corners 17">
            <a:extLst>
              <a:ext uri="{FF2B5EF4-FFF2-40B4-BE49-F238E27FC236}">
                <a16:creationId xmlns:a16="http://schemas.microsoft.com/office/drawing/2014/main" id="{69620122-A2C6-3E89-CF4D-03BD638D6E57}"/>
              </a:ext>
            </a:extLst>
          </p:cNvPr>
          <p:cNvSpPr/>
          <p:nvPr/>
        </p:nvSpPr>
        <p:spPr>
          <a:xfrm>
            <a:off x="9376423" y="2317712"/>
            <a:ext cx="1900907" cy="6807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Transform source data by Leveraging Mapping sheet via </a:t>
            </a:r>
            <a:r>
              <a:rPr lang="en-US" sz="1000" b="1" dirty="0" err="1">
                <a:solidFill>
                  <a:schemeClr val="tx1"/>
                </a:solidFill>
              </a:rPr>
              <a:t>Pyspark</a:t>
            </a:r>
            <a:r>
              <a:rPr lang="en-US" sz="1000" b="1" dirty="0">
                <a:solidFill>
                  <a:schemeClr val="tx1"/>
                </a:solidFill>
              </a:rPr>
              <a:t> code</a:t>
            </a:r>
            <a:endParaRPr lang="en-IN" sz="1000" b="1" dirty="0">
              <a:solidFill>
                <a:schemeClr val="tx1"/>
              </a:solidFill>
            </a:endParaRPr>
          </a:p>
        </p:txBody>
      </p:sp>
      <p:sp>
        <p:nvSpPr>
          <p:cNvPr id="19" name="Rectangle: Rounded Corners 18">
            <a:extLst>
              <a:ext uri="{FF2B5EF4-FFF2-40B4-BE49-F238E27FC236}">
                <a16:creationId xmlns:a16="http://schemas.microsoft.com/office/drawing/2014/main" id="{5921BCA2-1560-046F-BF1D-EFEDAD942448}"/>
              </a:ext>
            </a:extLst>
          </p:cNvPr>
          <p:cNvSpPr/>
          <p:nvPr/>
        </p:nvSpPr>
        <p:spPr>
          <a:xfrm>
            <a:off x="919157" y="3180686"/>
            <a:ext cx="1859280" cy="6807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Store Transformed data in Curated DB </a:t>
            </a:r>
            <a:endParaRPr lang="en-IN" sz="1000" b="1" dirty="0">
              <a:solidFill>
                <a:schemeClr val="tx1"/>
              </a:solidFill>
            </a:endParaRPr>
          </a:p>
        </p:txBody>
      </p:sp>
      <p:sp>
        <p:nvSpPr>
          <p:cNvPr id="20" name="Rectangle: Rounded Corners 19">
            <a:extLst>
              <a:ext uri="{FF2B5EF4-FFF2-40B4-BE49-F238E27FC236}">
                <a16:creationId xmlns:a16="http://schemas.microsoft.com/office/drawing/2014/main" id="{7C54D878-2FB0-C734-8859-0FC90B826299}"/>
              </a:ext>
            </a:extLst>
          </p:cNvPr>
          <p:cNvSpPr/>
          <p:nvPr/>
        </p:nvSpPr>
        <p:spPr>
          <a:xfrm>
            <a:off x="2984763" y="3167692"/>
            <a:ext cx="2641599" cy="6807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Execute Target data Validation rules and push record to Error schema if any error</a:t>
            </a:r>
            <a:endParaRPr lang="en-IN" sz="1000" b="1" dirty="0">
              <a:solidFill>
                <a:schemeClr val="tx1"/>
              </a:solidFill>
            </a:endParaRPr>
          </a:p>
        </p:txBody>
      </p:sp>
      <p:sp>
        <p:nvSpPr>
          <p:cNvPr id="21" name="Rectangle: Rounded Corners 20">
            <a:extLst>
              <a:ext uri="{FF2B5EF4-FFF2-40B4-BE49-F238E27FC236}">
                <a16:creationId xmlns:a16="http://schemas.microsoft.com/office/drawing/2014/main" id="{0899AB66-9B1D-BF10-67E4-1D654B6BF54C}"/>
              </a:ext>
            </a:extLst>
          </p:cNvPr>
          <p:cNvSpPr/>
          <p:nvPr/>
        </p:nvSpPr>
        <p:spPr>
          <a:xfrm>
            <a:off x="9398000" y="3148714"/>
            <a:ext cx="1939575" cy="6807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Write Data to CMT_IN</a:t>
            </a:r>
            <a:endParaRPr lang="en-IN" sz="1000" b="1" dirty="0">
              <a:solidFill>
                <a:schemeClr val="tx1"/>
              </a:solidFill>
            </a:endParaRPr>
          </a:p>
        </p:txBody>
      </p:sp>
      <p:sp>
        <p:nvSpPr>
          <p:cNvPr id="22" name="Rectangle: Rounded Corners 21">
            <a:extLst>
              <a:ext uri="{FF2B5EF4-FFF2-40B4-BE49-F238E27FC236}">
                <a16:creationId xmlns:a16="http://schemas.microsoft.com/office/drawing/2014/main" id="{F1149775-26F2-3F34-A8FB-E138AFAFE8BC}"/>
              </a:ext>
            </a:extLst>
          </p:cNvPr>
          <p:cNvSpPr/>
          <p:nvPr/>
        </p:nvSpPr>
        <p:spPr>
          <a:xfrm>
            <a:off x="5932301" y="3123379"/>
            <a:ext cx="3159760" cy="6807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Establish connection between MSIG Azure and GW Cloud via Azure Private link</a:t>
            </a:r>
            <a:endParaRPr lang="en-IN" sz="1000" b="1" dirty="0">
              <a:solidFill>
                <a:schemeClr val="tx1"/>
              </a:solidFill>
            </a:endParaRPr>
          </a:p>
        </p:txBody>
      </p:sp>
      <p:sp>
        <p:nvSpPr>
          <p:cNvPr id="23" name="Rectangle: Rounded Corners 22">
            <a:extLst>
              <a:ext uri="{FF2B5EF4-FFF2-40B4-BE49-F238E27FC236}">
                <a16:creationId xmlns:a16="http://schemas.microsoft.com/office/drawing/2014/main" id="{76C2869C-C900-544B-8261-DA1AF260260C}"/>
              </a:ext>
            </a:extLst>
          </p:cNvPr>
          <p:cNvSpPr/>
          <p:nvPr/>
        </p:nvSpPr>
        <p:spPr>
          <a:xfrm>
            <a:off x="990600" y="5479026"/>
            <a:ext cx="3233801" cy="75921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Execute DUT and CMT  job to pull data from CMT_IN located in MSIG Azure VM, and push to GW VPC CMT_IN and GW CC DB which is Aurora PostgreSQL</a:t>
            </a:r>
            <a:endParaRPr lang="en-IN" sz="1000" b="1" dirty="0">
              <a:solidFill>
                <a:schemeClr val="tx1"/>
              </a:solidFill>
            </a:endParaRPr>
          </a:p>
        </p:txBody>
      </p:sp>
      <p:sp>
        <p:nvSpPr>
          <p:cNvPr id="27" name="Rectangle: Rounded Corners 26">
            <a:extLst>
              <a:ext uri="{FF2B5EF4-FFF2-40B4-BE49-F238E27FC236}">
                <a16:creationId xmlns:a16="http://schemas.microsoft.com/office/drawing/2014/main" id="{CF990C1F-A8DA-9BA9-84E5-F0D3123ED81F}"/>
              </a:ext>
            </a:extLst>
          </p:cNvPr>
          <p:cNvSpPr/>
          <p:nvPr/>
        </p:nvSpPr>
        <p:spPr>
          <a:xfrm>
            <a:off x="4984465" y="4543847"/>
            <a:ext cx="6500282" cy="2029673"/>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DFC7F406-E875-6B27-895B-8F5BD515AEDC}"/>
              </a:ext>
            </a:extLst>
          </p:cNvPr>
          <p:cNvSpPr/>
          <p:nvPr/>
        </p:nvSpPr>
        <p:spPr>
          <a:xfrm>
            <a:off x="5175846" y="5206284"/>
            <a:ext cx="1666240" cy="38524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Logging and Monitoring</a:t>
            </a:r>
            <a:endParaRPr lang="en-IN" sz="1000" b="1" dirty="0">
              <a:solidFill>
                <a:schemeClr val="tx1"/>
              </a:solidFill>
            </a:endParaRPr>
          </a:p>
        </p:txBody>
      </p:sp>
      <p:sp>
        <p:nvSpPr>
          <p:cNvPr id="32" name="TextBox 31">
            <a:extLst>
              <a:ext uri="{FF2B5EF4-FFF2-40B4-BE49-F238E27FC236}">
                <a16:creationId xmlns:a16="http://schemas.microsoft.com/office/drawing/2014/main" id="{F9CA4FEB-EFFD-C062-4561-AC914DC306A2}"/>
              </a:ext>
            </a:extLst>
          </p:cNvPr>
          <p:cNvSpPr txBox="1"/>
          <p:nvPr/>
        </p:nvSpPr>
        <p:spPr>
          <a:xfrm>
            <a:off x="396030" y="802640"/>
            <a:ext cx="50802" cy="1169551"/>
          </a:xfrm>
          <a:prstGeom prst="rect">
            <a:avLst/>
          </a:prstGeom>
          <a:noFill/>
        </p:spPr>
        <p:txBody>
          <a:bodyPr wrap="square" rtlCol="0">
            <a:spAutoFit/>
          </a:bodyPr>
          <a:lstStyle/>
          <a:p>
            <a:r>
              <a:rPr lang="en-US" sz="1000" b="1" dirty="0"/>
              <a:t>EXTRACT</a:t>
            </a:r>
            <a:endParaRPr lang="en-IN" sz="1000" b="1" dirty="0"/>
          </a:p>
        </p:txBody>
      </p:sp>
      <p:sp>
        <p:nvSpPr>
          <p:cNvPr id="33" name="TextBox 32">
            <a:extLst>
              <a:ext uri="{FF2B5EF4-FFF2-40B4-BE49-F238E27FC236}">
                <a16:creationId xmlns:a16="http://schemas.microsoft.com/office/drawing/2014/main" id="{F9B25F3A-B4D6-A78A-F538-2825FF16361C}"/>
              </a:ext>
            </a:extLst>
          </p:cNvPr>
          <p:cNvSpPr txBox="1"/>
          <p:nvPr/>
        </p:nvSpPr>
        <p:spPr>
          <a:xfrm>
            <a:off x="370988" y="2656019"/>
            <a:ext cx="110776" cy="1477328"/>
          </a:xfrm>
          <a:prstGeom prst="rect">
            <a:avLst/>
          </a:prstGeom>
          <a:noFill/>
        </p:spPr>
        <p:txBody>
          <a:bodyPr wrap="square" rtlCol="0">
            <a:spAutoFit/>
          </a:bodyPr>
          <a:lstStyle/>
          <a:p>
            <a:r>
              <a:rPr lang="en-US" sz="1000" b="1" dirty="0"/>
              <a:t>TRANSFORM</a:t>
            </a:r>
            <a:endParaRPr lang="en-IN" sz="1000" b="1" dirty="0"/>
          </a:p>
        </p:txBody>
      </p:sp>
      <p:sp>
        <p:nvSpPr>
          <p:cNvPr id="34" name="TextBox 33">
            <a:extLst>
              <a:ext uri="{FF2B5EF4-FFF2-40B4-BE49-F238E27FC236}">
                <a16:creationId xmlns:a16="http://schemas.microsoft.com/office/drawing/2014/main" id="{FD026640-1F67-F99C-405F-2A89A2F9923B}"/>
              </a:ext>
            </a:extLst>
          </p:cNvPr>
          <p:cNvSpPr txBox="1"/>
          <p:nvPr/>
        </p:nvSpPr>
        <p:spPr>
          <a:xfrm>
            <a:off x="394267" y="5293360"/>
            <a:ext cx="110776" cy="707886"/>
          </a:xfrm>
          <a:prstGeom prst="rect">
            <a:avLst/>
          </a:prstGeom>
          <a:noFill/>
        </p:spPr>
        <p:txBody>
          <a:bodyPr wrap="square" rtlCol="0">
            <a:spAutoFit/>
          </a:bodyPr>
          <a:lstStyle/>
          <a:p>
            <a:r>
              <a:rPr lang="en-US" sz="1000" b="1" dirty="0"/>
              <a:t>LOAD</a:t>
            </a:r>
            <a:endParaRPr lang="en-IN" sz="1000" b="1" dirty="0"/>
          </a:p>
        </p:txBody>
      </p:sp>
      <p:sp>
        <p:nvSpPr>
          <p:cNvPr id="35" name="Rectangle: Rounded Corners 34">
            <a:extLst>
              <a:ext uri="{FF2B5EF4-FFF2-40B4-BE49-F238E27FC236}">
                <a16:creationId xmlns:a16="http://schemas.microsoft.com/office/drawing/2014/main" id="{C221213B-6F95-C314-E1A4-58B58E90772E}"/>
              </a:ext>
            </a:extLst>
          </p:cNvPr>
          <p:cNvSpPr/>
          <p:nvPr/>
        </p:nvSpPr>
        <p:spPr>
          <a:xfrm>
            <a:off x="7033468" y="5196125"/>
            <a:ext cx="1666240" cy="38524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Error and Exception Handling</a:t>
            </a:r>
            <a:endParaRPr lang="en-IN" sz="1000" b="1" dirty="0">
              <a:solidFill>
                <a:schemeClr val="tx1"/>
              </a:solidFill>
            </a:endParaRPr>
          </a:p>
        </p:txBody>
      </p:sp>
      <p:sp>
        <p:nvSpPr>
          <p:cNvPr id="36" name="Rectangle: Rounded Corners 35">
            <a:extLst>
              <a:ext uri="{FF2B5EF4-FFF2-40B4-BE49-F238E27FC236}">
                <a16:creationId xmlns:a16="http://schemas.microsoft.com/office/drawing/2014/main" id="{8306B54C-0995-0259-AF12-5B8F1D812D89}"/>
              </a:ext>
            </a:extLst>
          </p:cNvPr>
          <p:cNvSpPr/>
          <p:nvPr/>
        </p:nvSpPr>
        <p:spPr>
          <a:xfrm>
            <a:off x="8867063" y="5180721"/>
            <a:ext cx="1666240" cy="40065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Terraform script for Service Provisioning</a:t>
            </a:r>
            <a:endParaRPr lang="en-IN" sz="1000" b="1" dirty="0">
              <a:solidFill>
                <a:schemeClr val="tx1"/>
              </a:solidFill>
            </a:endParaRPr>
          </a:p>
        </p:txBody>
      </p:sp>
      <p:sp>
        <p:nvSpPr>
          <p:cNvPr id="37" name="Rectangle: Rounded Corners 36">
            <a:extLst>
              <a:ext uri="{FF2B5EF4-FFF2-40B4-BE49-F238E27FC236}">
                <a16:creationId xmlns:a16="http://schemas.microsoft.com/office/drawing/2014/main" id="{7F25DB4F-D64C-6F88-87B0-F49E943A24FA}"/>
              </a:ext>
            </a:extLst>
          </p:cNvPr>
          <p:cNvSpPr/>
          <p:nvPr/>
        </p:nvSpPr>
        <p:spPr>
          <a:xfrm>
            <a:off x="5169347" y="5751035"/>
            <a:ext cx="1666240" cy="38524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Retry and Revive</a:t>
            </a:r>
            <a:endParaRPr lang="en-IN" sz="1000" b="1" dirty="0">
              <a:solidFill>
                <a:schemeClr val="tx1"/>
              </a:solidFill>
            </a:endParaRPr>
          </a:p>
        </p:txBody>
      </p:sp>
      <p:sp>
        <p:nvSpPr>
          <p:cNvPr id="38" name="Rectangle: Rounded Corners 37">
            <a:extLst>
              <a:ext uri="{FF2B5EF4-FFF2-40B4-BE49-F238E27FC236}">
                <a16:creationId xmlns:a16="http://schemas.microsoft.com/office/drawing/2014/main" id="{ECA11E84-681F-4AC6-58E4-A9153923F207}"/>
              </a:ext>
            </a:extLst>
          </p:cNvPr>
          <p:cNvSpPr/>
          <p:nvPr/>
        </p:nvSpPr>
        <p:spPr>
          <a:xfrm>
            <a:off x="7020470" y="5742859"/>
            <a:ext cx="1666240" cy="38524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Truncate and Load Mechanism</a:t>
            </a:r>
            <a:endParaRPr lang="en-IN" sz="1000" b="1" dirty="0">
              <a:solidFill>
                <a:schemeClr val="tx1"/>
              </a:solidFill>
            </a:endParaRPr>
          </a:p>
        </p:txBody>
      </p:sp>
      <p:sp>
        <p:nvSpPr>
          <p:cNvPr id="39" name="Rectangle: Rounded Corners 38">
            <a:extLst>
              <a:ext uri="{FF2B5EF4-FFF2-40B4-BE49-F238E27FC236}">
                <a16:creationId xmlns:a16="http://schemas.microsoft.com/office/drawing/2014/main" id="{A1923819-2F6B-3F0A-BB89-DA1C18953D06}"/>
              </a:ext>
            </a:extLst>
          </p:cNvPr>
          <p:cNvSpPr/>
          <p:nvPr/>
        </p:nvSpPr>
        <p:spPr>
          <a:xfrm>
            <a:off x="8796213" y="5686340"/>
            <a:ext cx="2458720" cy="47160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Data , Service Security and access controls</a:t>
            </a:r>
            <a:endParaRPr lang="en-IN" sz="1000" b="1" dirty="0">
              <a:solidFill>
                <a:schemeClr val="tx1"/>
              </a:solidFill>
            </a:endParaRPr>
          </a:p>
        </p:txBody>
      </p:sp>
      <p:sp>
        <p:nvSpPr>
          <p:cNvPr id="40" name="TextBox 39">
            <a:extLst>
              <a:ext uri="{FF2B5EF4-FFF2-40B4-BE49-F238E27FC236}">
                <a16:creationId xmlns:a16="http://schemas.microsoft.com/office/drawing/2014/main" id="{7F671EB0-6894-3477-E2D9-9F9D2F4C089D}"/>
              </a:ext>
            </a:extLst>
          </p:cNvPr>
          <p:cNvSpPr txBox="1"/>
          <p:nvPr/>
        </p:nvSpPr>
        <p:spPr>
          <a:xfrm>
            <a:off x="11669629" y="4471618"/>
            <a:ext cx="77069" cy="2185214"/>
          </a:xfrm>
          <a:prstGeom prst="rect">
            <a:avLst/>
          </a:prstGeom>
          <a:noFill/>
        </p:spPr>
        <p:txBody>
          <a:bodyPr wrap="square" rtlCol="0">
            <a:spAutoFit/>
          </a:bodyPr>
          <a:lstStyle/>
          <a:p>
            <a:r>
              <a:rPr lang="en-US" sz="800" dirty="0"/>
              <a:t>TECHNICAL FEATURES</a:t>
            </a:r>
            <a:endParaRPr lang="en-IN" sz="800" dirty="0"/>
          </a:p>
        </p:txBody>
      </p:sp>
      <p:sp>
        <p:nvSpPr>
          <p:cNvPr id="3" name="Rectangle: Rounded Corners 2">
            <a:extLst>
              <a:ext uri="{FF2B5EF4-FFF2-40B4-BE49-F238E27FC236}">
                <a16:creationId xmlns:a16="http://schemas.microsoft.com/office/drawing/2014/main" id="{B857B093-AA2C-945F-3866-83AFDF9EC53B}"/>
              </a:ext>
            </a:extLst>
          </p:cNvPr>
          <p:cNvSpPr/>
          <p:nvPr/>
        </p:nvSpPr>
        <p:spPr>
          <a:xfrm>
            <a:off x="1089166" y="929639"/>
            <a:ext cx="1126466" cy="68072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Copy of Prod DB, Mask PII data</a:t>
            </a:r>
            <a:endParaRPr lang="en-IN" sz="1000" b="1" dirty="0">
              <a:solidFill>
                <a:schemeClr val="tx1"/>
              </a:solidFill>
            </a:endParaRPr>
          </a:p>
        </p:txBody>
      </p:sp>
      <p:sp>
        <p:nvSpPr>
          <p:cNvPr id="4" name="Rectangle: Rounded Corners 3">
            <a:extLst>
              <a:ext uri="{FF2B5EF4-FFF2-40B4-BE49-F238E27FC236}">
                <a16:creationId xmlns:a16="http://schemas.microsoft.com/office/drawing/2014/main" id="{2DCED22B-7EED-0E0D-F09E-EAA6F1CF6BE8}"/>
              </a:ext>
            </a:extLst>
          </p:cNvPr>
          <p:cNvSpPr/>
          <p:nvPr/>
        </p:nvSpPr>
        <p:spPr>
          <a:xfrm>
            <a:off x="6002467" y="4614956"/>
            <a:ext cx="3842029" cy="39633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Reconciliation  Report using Raw Data, Error, Curated Data, CMT_OUT</a:t>
            </a:r>
            <a:endParaRPr lang="en-IN" sz="1000" b="1" dirty="0">
              <a:solidFill>
                <a:schemeClr val="tx1"/>
              </a:solidFill>
            </a:endParaRPr>
          </a:p>
        </p:txBody>
      </p:sp>
    </p:spTree>
    <p:extLst>
      <p:ext uri="{BB962C8B-B14F-4D97-AF65-F5344CB8AC3E}">
        <p14:creationId xmlns:p14="http://schemas.microsoft.com/office/powerpoint/2010/main" val="403860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Rectangle 269">
            <a:extLst>
              <a:ext uri="{FF2B5EF4-FFF2-40B4-BE49-F238E27FC236}">
                <a16:creationId xmlns:a16="http://schemas.microsoft.com/office/drawing/2014/main" id="{02DF1792-4ADC-5999-48D1-97CD648AA55D}"/>
              </a:ext>
            </a:extLst>
          </p:cNvPr>
          <p:cNvSpPr/>
          <p:nvPr/>
        </p:nvSpPr>
        <p:spPr>
          <a:xfrm>
            <a:off x="8530866" y="2276313"/>
            <a:ext cx="1860575" cy="2748438"/>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1" i="0" u="none" strike="noStrike" kern="1200" cap="none" spc="0" normalizeH="0" baseline="0" noProof="0">
              <a:ln>
                <a:noFill/>
              </a:ln>
              <a:solidFill>
                <a:srgbClr val="000000"/>
              </a:solidFill>
              <a:effectLst/>
              <a:uLnTx/>
              <a:uFillTx/>
              <a:latin typeface="Graphik"/>
              <a:ea typeface="+mn-ea"/>
              <a:cs typeface="+mn-cs"/>
            </a:endParaRPr>
          </a:p>
        </p:txBody>
      </p:sp>
      <p:sp>
        <p:nvSpPr>
          <p:cNvPr id="69" name="Rectangle 68">
            <a:extLst>
              <a:ext uri="{FF2B5EF4-FFF2-40B4-BE49-F238E27FC236}">
                <a16:creationId xmlns:a16="http://schemas.microsoft.com/office/drawing/2014/main" id="{AEFB1AE0-2290-329A-8F5E-2AF95795FA33}"/>
              </a:ext>
            </a:extLst>
          </p:cNvPr>
          <p:cNvSpPr/>
          <p:nvPr/>
        </p:nvSpPr>
        <p:spPr>
          <a:xfrm>
            <a:off x="3044290" y="4313921"/>
            <a:ext cx="5086778" cy="1090687"/>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     </a:t>
            </a:r>
            <a:r>
              <a:rPr kumimoji="0" lang="en-US" sz="800" b="0" i="0" u="none" strike="noStrike" kern="1200" cap="none" spc="0" normalizeH="0" baseline="0" noProof="0">
                <a:ln>
                  <a:noFill/>
                </a:ln>
                <a:solidFill>
                  <a:srgbClr val="000000"/>
                </a:solidFill>
                <a:effectLst/>
                <a:uLnTx/>
                <a:uFillTx/>
                <a:latin typeface="Graphik"/>
                <a:ea typeface="+mn-ea"/>
                <a:cs typeface="+mn-cs"/>
              </a:rPr>
              <a:t> </a:t>
            </a:r>
          </a:p>
        </p:txBody>
      </p:sp>
      <p:cxnSp>
        <p:nvCxnSpPr>
          <p:cNvPr id="176" name="Connector: Elbow 175">
            <a:extLst>
              <a:ext uri="{FF2B5EF4-FFF2-40B4-BE49-F238E27FC236}">
                <a16:creationId xmlns:a16="http://schemas.microsoft.com/office/drawing/2014/main" id="{0C8668C4-53E5-1598-0647-304C5848C849}"/>
              </a:ext>
            </a:extLst>
          </p:cNvPr>
          <p:cNvCxnSpPr>
            <a:cxnSpLocks/>
            <a:stCxn id="84" idx="3"/>
            <a:endCxn id="82" idx="0"/>
          </p:cNvCxnSpPr>
          <p:nvPr/>
        </p:nvCxnSpPr>
        <p:spPr>
          <a:xfrm>
            <a:off x="6495104" y="3462164"/>
            <a:ext cx="236606" cy="11039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5">
            <a:extLst>
              <a:ext uri="{FF2B5EF4-FFF2-40B4-BE49-F238E27FC236}">
                <a16:creationId xmlns:a16="http://schemas.microsoft.com/office/drawing/2014/main" id="{3F92A8C9-FD5F-4878-8181-EEBB4AFBB221}"/>
              </a:ext>
            </a:extLst>
          </p:cNvPr>
          <p:cNvSpPr>
            <a:spLocks noGrp="1"/>
          </p:cNvSpPr>
          <p:nvPr>
            <p:ph type="title"/>
          </p:nvPr>
        </p:nvSpPr>
        <p:spPr>
          <a:xfrm>
            <a:off x="381000" y="381000"/>
            <a:ext cx="11430000" cy="295466"/>
          </a:xfrm>
        </p:spPr>
        <p:txBody>
          <a:bodyPr wrap="square" lIns="0" tIns="0" rIns="0" bIns="0">
            <a:spAutoFit/>
          </a:bodyPr>
          <a:lstStyle/>
          <a:p>
            <a:r>
              <a:rPr lang="en-US" sz="2400">
                <a:latin typeface="+mn-lt"/>
              </a:rPr>
              <a:t>Data conversion for GW – Azure Architecture</a:t>
            </a:r>
          </a:p>
        </p:txBody>
      </p:sp>
      <p:sp>
        <p:nvSpPr>
          <p:cNvPr id="31" name="Footer Placeholder 1">
            <a:extLst>
              <a:ext uri="{FF2B5EF4-FFF2-40B4-BE49-F238E27FC236}">
                <a16:creationId xmlns:a16="http://schemas.microsoft.com/office/drawing/2014/main" id="{C16C560B-46EA-40C3-A58C-151A36D5FC85}"/>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solidFill>
                <a:effectLst/>
                <a:uLnTx/>
                <a:uFillTx/>
                <a:latin typeface="Graphik"/>
                <a:ea typeface="+mn-ea"/>
                <a:cs typeface="+mn-cs"/>
              </a:rPr>
              <a:t>Copyright © 2023 Accenture. All rights reserved.</a:t>
            </a:r>
          </a:p>
        </p:txBody>
      </p:sp>
      <p:sp>
        <p:nvSpPr>
          <p:cNvPr id="8" name="Arrow: Chevron 7">
            <a:extLst>
              <a:ext uri="{FF2B5EF4-FFF2-40B4-BE49-F238E27FC236}">
                <a16:creationId xmlns:a16="http://schemas.microsoft.com/office/drawing/2014/main" id="{3EEB6F31-C23F-48E4-9076-CC8976DFC041}"/>
              </a:ext>
            </a:extLst>
          </p:cNvPr>
          <p:cNvSpPr/>
          <p:nvPr/>
        </p:nvSpPr>
        <p:spPr>
          <a:xfrm>
            <a:off x="8463708" y="840140"/>
            <a:ext cx="2162173"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a:ln>
                  <a:noFill/>
                </a:ln>
                <a:solidFill>
                  <a:srgbClr val="FFFFFF"/>
                </a:solidFill>
                <a:effectLst/>
                <a:uLnTx/>
                <a:uFillTx/>
                <a:latin typeface="Graphik"/>
                <a:ea typeface="+mn-ea"/>
                <a:cs typeface="+mn-cs"/>
              </a:rPr>
              <a:t>TARGET</a:t>
            </a:r>
          </a:p>
        </p:txBody>
      </p:sp>
      <p:sp>
        <p:nvSpPr>
          <p:cNvPr id="9" name="Arrow: Chevron 8">
            <a:extLst>
              <a:ext uri="{FF2B5EF4-FFF2-40B4-BE49-F238E27FC236}">
                <a16:creationId xmlns:a16="http://schemas.microsoft.com/office/drawing/2014/main" id="{6585BB04-8628-47B9-A5D9-D0144A651CF3}"/>
              </a:ext>
            </a:extLst>
          </p:cNvPr>
          <p:cNvSpPr/>
          <p:nvPr/>
        </p:nvSpPr>
        <p:spPr>
          <a:xfrm>
            <a:off x="2864347" y="840140"/>
            <a:ext cx="5657850"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a:ln>
                  <a:noFill/>
                </a:ln>
                <a:solidFill>
                  <a:srgbClr val="FFFFFF"/>
                </a:solidFill>
                <a:effectLst/>
                <a:uLnTx/>
                <a:uFillTx/>
                <a:latin typeface="Graphik"/>
                <a:ea typeface="+mn-ea"/>
                <a:cs typeface="+mn-cs"/>
              </a:rPr>
              <a:t>PREP,VALIDATE &amp; TRANSFORM</a:t>
            </a:r>
          </a:p>
        </p:txBody>
      </p:sp>
      <p:sp>
        <p:nvSpPr>
          <p:cNvPr id="20" name="Arrow: Chevron 19">
            <a:extLst>
              <a:ext uri="{FF2B5EF4-FFF2-40B4-BE49-F238E27FC236}">
                <a16:creationId xmlns:a16="http://schemas.microsoft.com/office/drawing/2014/main" id="{643F17E1-D395-4323-8765-BFFABDD8D74B}"/>
              </a:ext>
            </a:extLst>
          </p:cNvPr>
          <p:cNvSpPr/>
          <p:nvPr/>
        </p:nvSpPr>
        <p:spPr>
          <a:xfrm>
            <a:off x="381000" y="840140"/>
            <a:ext cx="1371600"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a:ln>
                  <a:noFill/>
                </a:ln>
                <a:solidFill>
                  <a:srgbClr val="FFFFFF"/>
                </a:solidFill>
                <a:effectLst/>
                <a:uLnTx/>
                <a:uFillTx/>
                <a:latin typeface="Graphik"/>
                <a:ea typeface="+mn-ea"/>
                <a:cs typeface="+mn-cs"/>
              </a:rPr>
              <a:t>MAPPING ANALYSIS</a:t>
            </a:r>
          </a:p>
        </p:txBody>
      </p:sp>
      <p:sp>
        <p:nvSpPr>
          <p:cNvPr id="61" name="Arrow: Chevron 60">
            <a:extLst>
              <a:ext uri="{FF2B5EF4-FFF2-40B4-BE49-F238E27FC236}">
                <a16:creationId xmlns:a16="http://schemas.microsoft.com/office/drawing/2014/main" id="{504DBDAA-AE2E-44B7-A531-5673B972D274}"/>
              </a:ext>
            </a:extLst>
          </p:cNvPr>
          <p:cNvSpPr/>
          <p:nvPr/>
        </p:nvSpPr>
        <p:spPr>
          <a:xfrm>
            <a:off x="1694111" y="840140"/>
            <a:ext cx="1228725"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a:ln>
                  <a:noFill/>
                </a:ln>
                <a:solidFill>
                  <a:srgbClr val="FFFFFF"/>
                </a:solidFill>
                <a:effectLst/>
                <a:uLnTx/>
                <a:uFillTx/>
                <a:latin typeface="Graphik"/>
                <a:ea typeface="+mn-ea"/>
                <a:cs typeface="+mn-cs"/>
              </a:rPr>
              <a:t>SOURCE</a:t>
            </a:r>
          </a:p>
        </p:txBody>
      </p:sp>
      <p:cxnSp>
        <p:nvCxnSpPr>
          <p:cNvPr id="397" name="Straight Connector 396">
            <a:extLst>
              <a:ext uri="{FF2B5EF4-FFF2-40B4-BE49-F238E27FC236}">
                <a16:creationId xmlns:a16="http://schemas.microsoft.com/office/drawing/2014/main" id="{26D8BD2C-AA54-DECC-2A3A-82A2AA11F8AD}"/>
              </a:ext>
            </a:extLst>
          </p:cNvPr>
          <p:cNvCxnSpPr>
            <a:cxnSpLocks/>
          </p:cNvCxnSpPr>
          <p:nvPr/>
        </p:nvCxnSpPr>
        <p:spPr>
          <a:xfrm>
            <a:off x="11412798" y="1840779"/>
            <a:ext cx="0" cy="4702963"/>
          </a:xfrm>
          <a:prstGeom prst="line">
            <a:avLst/>
          </a:prstGeom>
          <a:ln cmpd="thickThi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7" name="Arrow: Chevron 76">
            <a:extLst>
              <a:ext uri="{FF2B5EF4-FFF2-40B4-BE49-F238E27FC236}">
                <a16:creationId xmlns:a16="http://schemas.microsoft.com/office/drawing/2014/main" id="{E33046D2-2B39-4DD1-90C1-F3B9D590477A}"/>
              </a:ext>
            </a:extLst>
          </p:cNvPr>
          <p:cNvSpPr/>
          <p:nvPr/>
        </p:nvSpPr>
        <p:spPr>
          <a:xfrm>
            <a:off x="10567392" y="840140"/>
            <a:ext cx="1243608"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a:ln>
                  <a:noFill/>
                </a:ln>
                <a:solidFill>
                  <a:srgbClr val="FFFFFF"/>
                </a:solidFill>
                <a:effectLst/>
                <a:uLnTx/>
                <a:uFillTx/>
                <a:latin typeface="Graphik"/>
                <a:ea typeface="+mn-ea"/>
                <a:cs typeface="+mn-cs"/>
              </a:rPr>
              <a:t>PLATFORM ADMIN</a:t>
            </a:r>
          </a:p>
        </p:txBody>
      </p:sp>
      <p:sp>
        <p:nvSpPr>
          <p:cNvPr id="396" name="Flowchart: Process 395">
            <a:extLst>
              <a:ext uri="{FF2B5EF4-FFF2-40B4-BE49-F238E27FC236}">
                <a16:creationId xmlns:a16="http://schemas.microsoft.com/office/drawing/2014/main" id="{53D7BD5D-3303-E5AC-328A-481348D31D26}"/>
              </a:ext>
            </a:extLst>
          </p:cNvPr>
          <p:cNvSpPr/>
          <p:nvPr/>
        </p:nvSpPr>
        <p:spPr>
          <a:xfrm>
            <a:off x="10779279" y="1299202"/>
            <a:ext cx="910914" cy="4937555"/>
          </a:xfrm>
          <a:prstGeom prst="flowChartProcess">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Graphik"/>
              <a:ea typeface="+mn-ea"/>
              <a:cs typeface="+mn-cs"/>
            </a:endParaRPr>
          </a:p>
        </p:txBody>
      </p:sp>
      <p:pic>
        <p:nvPicPr>
          <p:cNvPr id="399" name="Graphic 398">
            <a:extLst>
              <a:ext uri="{FF2B5EF4-FFF2-40B4-BE49-F238E27FC236}">
                <a16:creationId xmlns:a16="http://schemas.microsoft.com/office/drawing/2014/main" id="{1C64EE89-B7BF-B205-ADB3-DB638ED885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76220" y="3196934"/>
            <a:ext cx="517032" cy="485434"/>
          </a:xfrm>
          <a:prstGeom prst="rect">
            <a:avLst/>
          </a:prstGeom>
        </p:spPr>
      </p:pic>
      <p:sp>
        <p:nvSpPr>
          <p:cNvPr id="400" name="Rectangle 399">
            <a:extLst>
              <a:ext uri="{FF2B5EF4-FFF2-40B4-BE49-F238E27FC236}">
                <a16:creationId xmlns:a16="http://schemas.microsoft.com/office/drawing/2014/main" id="{A544DAF0-D9D8-CEA9-E46C-D9B69172553F}"/>
              </a:ext>
            </a:extLst>
          </p:cNvPr>
          <p:cNvSpPr/>
          <p:nvPr/>
        </p:nvSpPr>
        <p:spPr>
          <a:xfrm>
            <a:off x="10844785" y="3725970"/>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Security Centre</a:t>
            </a:r>
          </a:p>
        </p:txBody>
      </p:sp>
      <p:sp>
        <p:nvSpPr>
          <p:cNvPr id="398" name="Rectangle 397">
            <a:extLst>
              <a:ext uri="{FF2B5EF4-FFF2-40B4-BE49-F238E27FC236}">
                <a16:creationId xmlns:a16="http://schemas.microsoft.com/office/drawing/2014/main" id="{176F5884-28D5-C9EC-C3BF-5FB5E53FF1BD}"/>
              </a:ext>
            </a:extLst>
          </p:cNvPr>
          <p:cNvSpPr/>
          <p:nvPr/>
        </p:nvSpPr>
        <p:spPr>
          <a:xfrm>
            <a:off x="10844785" y="1794723"/>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 Azure Monitor</a:t>
            </a:r>
          </a:p>
        </p:txBody>
      </p:sp>
      <p:pic>
        <p:nvPicPr>
          <p:cNvPr id="401" name="Picture 400">
            <a:extLst>
              <a:ext uri="{FF2B5EF4-FFF2-40B4-BE49-F238E27FC236}">
                <a16:creationId xmlns:a16="http://schemas.microsoft.com/office/drawing/2014/main" id="{2B1EA6AF-D2DC-D90E-C6B1-430549CFEE1F}"/>
              </a:ext>
            </a:extLst>
          </p:cNvPr>
          <p:cNvPicPr>
            <a:picLocks noChangeAspect="1"/>
          </p:cNvPicPr>
          <p:nvPr/>
        </p:nvPicPr>
        <p:blipFill>
          <a:blip r:embed="rId5"/>
          <a:stretch>
            <a:fillRect/>
          </a:stretch>
        </p:blipFill>
        <p:spPr>
          <a:xfrm>
            <a:off x="11029832" y="1361822"/>
            <a:ext cx="409808" cy="395044"/>
          </a:xfrm>
          <a:prstGeom prst="rect">
            <a:avLst/>
          </a:prstGeom>
        </p:spPr>
      </p:pic>
      <p:pic>
        <p:nvPicPr>
          <p:cNvPr id="402" name="Picture 401" descr="Icon&#10;&#10;Description automatically generated">
            <a:extLst>
              <a:ext uri="{FF2B5EF4-FFF2-40B4-BE49-F238E27FC236}">
                <a16:creationId xmlns:a16="http://schemas.microsoft.com/office/drawing/2014/main" id="{E6B04C7B-E723-BAD0-9974-E4B3D69969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217" y="2276312"/>
            <a:ext cx="525039" cy="506124"/>
          </a:xfrm>
          <a:prstGeom prst="rect">
            <a:avLst/>
          </a:prstGeom>
        </p:spPr>
      </p:pic>
      <p:sp>
        <p:nvSpPr>
          <p:cNvPr id="405" name="Rectangle 404">
            <a:extLst>
              <a:ext uri="{FF2B5EF4-FFF2-40B4-BE49-F238E27FC236}">
                <a16:creationId xmlns:a16="http://schemas.microsoft.com/office/drawing/2014/main" id="{121334DF-F815-3739-214C-E5D4A1BDA854}"/>
              </a:ext>
            </a:extLst>
          </p:cNvPr>
          <p:cNvSpPr/>
          <p:nvPr/>
        </p:nvSpPr>
        <p:spPr>
          <a:xfrm>
            <a:off x="10844785" y="2765329"/>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Logic Apps</a:t>
            </a:r>
          </a:p>
        </p:txBody>
      </p:sp>
      <p:sp>
        <p:nvSpPr>
          <p:cNvPr id="407" name="Rectangle 406">
            <a:extLst>
              <a:ext uri="{FF2B5EF4-FFF2-40B4-BE49-F238E27FC236}">
                <a16:creationId xmlns:a16="http://schemas.microsoft.com/office/drawing/2014/main" id="{CBB891DC-1A8E-7B2E-95E7-E91CE780FE53}"/>
              </a:ext>
            </a:extLst>
          </p:cNvPr>
          <p:cNvSpPr/>
          <p:nvPr/>
        </p:nvSpPr>
        <p:spPr>
          <a:xfrm>
            <a:off x="10844785" y="5270350"/>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Azure DevOps</a:t>
            </a:r>
          </a:p>
        </p:txBody>
      </p:sp>
      <p:pic>
        <p:nvPicPr>
          <p:cNvPr id="408" name="Graphic 407">
            <a:extLst>
              <a:ext uri="{FF2B5EF4-FFF2-40B4-BE49-F238E27FC236}">
                <a16:creationId xmlns:a16="http://schemas.microsoft.com/office/drawing/2014/main" id="{1957AB52-2391-C00B-02C1-338B80D8ED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00653" y="5012078"/>
            <a:ext cx="268167" cy="258505"/>
          </a:xfrm>
          <a:prstGeom prst="rect">
            <a:avLst/>
          </a:prstGeom>
        </p:spPr>
      </p:pic>
      <p:pic>
        <p:nvPicPr>
          <p:cNvPr id="409" name="Graphic 408">
            <a:extLst>
              <a:ext uri="{FF2B5EF4-FFF2-40B4-BE49-F238E27FC236}">
                <a16:creationId xmlns:a16="http://schemas.microsoft.com/office/drawing/2014/main" id="{2091A563-16AF-8AF0-8C2A-8786C9138A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8853" y="5701953"/>
            <a:ext cx="291766" cy="284174"/>
          </a:xfrm>
          <a:prstGeom prst="rect">
            <a:avLst/>
          </a:prstGeom>
        </p:spPr>
      </p:pic>
      <p:sp>
        <p:nvSpPr>
          <p:cNvPr id="410" name="Rectangle 409">
            <a:extLst>
              <a:ext uri="{FF2B5EF4-FFF2-40B4-BE49-F238E27FC236}">
                <a16:creationId xmlns:a16="http://schemas.microsoft.com/office/drawing/2014/main" id="{3C0CBACA-ACB5-0219-5BCD-020B7C438CC9}"/>
              </a:ext>
            </a:extLst>
          </p:cNvPr>
          <p:cNvSpPr/>
          <p:nvPr/>
        </p:nvSpPr>
        <p:spPr>
          <a:xfrm>
            <a:off x="10844785" y="6029258"/>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Key Vault</a:t>
            </a:r>
          </a:p>
        </p:txBody>
      </p:sp>
      <p:pic>
        <p:nvPicPr>
          <p:cNvPr id="406" name="Graphic 405">
            <a:extLst>
              <a:ext uri="{FF2B5EF4-FFF2-40B4-BE49-F238E27FC236}">
                <a16:creationId xmlns:a16="http://schemas.microsoft.com/office/drawing/2014/main" id="{95B59F29-4EC4-3C61-18D1-BDDD3406AE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17231" y="4157575"/>
            <a:ext cx="435010" cy="419338"/>
          </a:xfrm>
          <a:prstGeom prst="rect">
            <a:avLst/>
          </a:prstGeom>
        </p:spPr>
      </p:pic>
      <p:sp>
        <p:nvSpPr>
          <p:cNvPr id="414" name="Rectangle 413">
            <a:extLst>
              <a:ext uri="{FF2B5EF4-FFF2-40B4-BE49-F238E27FC236}">
                <a16:creationId xmlns:a16="http://schemas.microsoft.com/office/drawing/2014/main" id="{DF9D58B7-D139-E90F-D1EC-103ED85A1B27}"/>
              </a:ext>
            </a:extLst>
          </p:cNvPr>
          <p:cNvSpPr/>
          <p:nvPr/>
        </p:nvSpPr>
        <p:spPr>
          <a:xfrm>
            <a:off x="10844785" y="4617651"/>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Alerts</a:t>
            </a:r>
          </a:p>
        </p:txBody>
      </p:sp>
      <p:sp>
        <p:nvSpPr>
          <p:cNvPr id="425" name="Slide Number Placeholder 2">
            <a:extLst>
              <a:ext uri="{FF2B5EF4-FFF2-40B4-BE49-F238E27FC236}">
                <a16:creationId xmlns:a16="http://schemas.microsoft.com/office/drawing/2014/main" id="{0616E7E3-00F3-5568-574E-23AE6E95044E}"/>
              </a:ext>
            </a:extLst>
          </p:cNvPr>
          <p:cNvSpPr>
            <a:spLocks noGrp="1"/>
          </p:cNvSpPr>
          <p:nvPr>
            <p:ph type="sldNum" sz="quarter" idx="10"/>
          </p:nvPr>
        </p:nvSpPr>
        <p:spPr>
          <a:xfrm>
            <a:off x="11484746" y="6490025"/>
            <a:ext cx="326254" cy="20116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85" name="Picture 84">
            <a:extLst>
              <a:ext uri="{FF2B5EF4-FFF2-40B4-BE49-F238E27FC236}">
                <a16:creationId xmlns:a16="http://schemas.microsoft.com/office/drawing/2014/main" id="{E8D2E83B-B671-2A1B-3F90-4BFDD74E11BD}"/>
              </a:ext>
            </a:extLst>
          </p:cNvPr>
          <p:cNvPicPr>
            <a:picLocks noChangeAspect="1"/>
          </p:cNvPicPr>
          <p:nvPr/>
        </p:nvPicPr>
        <p:blipFill>
          <a:blip r:embed="rId13"/>
          <a:stretch>
            <a:fillRect/>
          </a:stretch>
        </p:blipFill>
        <p:spPr>
          <a:xfrm>
            <a:off x="644184" y="3474137"/>
            <a:ext cx="555754" cy="439448"/>
          </a:xfrm>
          <a:prstGeom prst="rect">
            <a:avLst/>
          </a:prstGeom>
        </p:spPr>
      </p:pic>
      <p:sp>
        <p:nvSpPr>
          <p:cNvPr id="86" name="Rectangle 85">
            <a:extLst>
              <a:ext uri="{FF2B5EF4-FFF2-40B4-BE49-F238E27FC236}">
                <a16:creationId xmlns:a16="http://schemas.microsoft.com/office/drawing/2014/main" id="{A1F2699A-842C-ADE1-446C-A4D22F69CC2B}"/>
              </a:ext>
            </a:extLst>
          </p:cNvPr>
          <p:cNvSpPr/>
          <p:nvPr/>
        </p:nvSpPr>
        <p:spPr bwMode="auto">
          <a:xfrm>
            <a:off x="432319" y="3947736"/>
            <a:ext cx="1013162" cy="24622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srgbClr val="7500C0"/>
                </a:solidFill>
                <a:effectLst/>
                <a:uLnTx/>
                <a:uFillTx/>
                <a:latin typeface="Graphik"/>
                <a:ea typeface="+mn-ea"/>
                <a:cs typeface="+mn-cs"/>
              </a:rPr>
              <a:t>Excel-Python Automation</a:t>
            </a:r>
          </a:p>
        </p:txBody>
      </p:sp>
      <p:sp>
        <p:nvSpPr>
          <p:cNvPr id="90" name="Rectangle 89">
            <a:extLst>
              <a:ext uri="{FF2B5EF4-FFF2-40B4-BE49-F238E27FC236}">
                <a16:creationId xmlns:a16="http://schemas.microsoft.com/office/drawing/2014/main" id="{A7772C95-4542-611B-FB5E-91D41468639D}"/>
              </a:ext>
            </a:extLst>
          </p:cNvPr>
          <p:cNvSpPr/>
          <p:nvPr/>
        </p:nvSpPr>
        <p:spPr>
          <a:xfrm>
            <a:off x="437336" y="1278873"/>
            <a:ext cx="1003131" cy="470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Schema Generation – Source &amp; Target</a:t>
            </a:r>
          </a:p>
        </p:txBody>
      </p:sp>
      <p:sp>
        <p:nvSpPr>
          <p:cNvPr id="91" name="Rectangle 90">
            <a:extLst>
              <a:ext uri="{FF2B5EF4-FFF2-40B4-BE49-F238E27FC236}">
                <a16:creationId xmlns:a16="http://schemas.microsoft.com/office/drawing/2014/main" id="{F390F077-AE5C-2AEE-F841-8A20FD1963B4}"/>
              </a:ext>
            </a:extLst>
          </p:cNvPr>
          <p:cNvSpPr/>
          <p:nvPr/>
        </p:nvSpPr>
        <p:spPr>
          <a:xfrm>
            <a:off x="437336" y="1785877"/>
            <a:ext cx="1003131" cy="3417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Data Profiling</a:t>
            </a:r>
          </a:p>
        </p:txBody>
      </p:sp>
      <p:sp>
        <p:nvSpPr>
          <p:cNvPr id="92" name="Rectangle 91">
            <a:extLst>
              <a:ext uri="{FF2B5EF4-FFF2-40B4-BE49-F238E27FC236}">
                <a16:creationId xmlns:a16="http://schemas.microsoft.com/office/drawing/2014/main" id="{0A93D66E-ADAA-AB1B-554E-D89A37532572}"/>
              </a:ext>
            </a:extLst>
          </p:cNvPr>
          <p:cNvSpPr/>
          <p:nvPr/>
        </p:nvSpPr>
        <p:spPr>
          <a:xfrm>
            <a:off x="437336" y="2181866"/>
            <a:ext cx="1003131" cy="3417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Schema Profiling</a:t>
            </a:r>
          </a:p>
        </p:txBody>
      </p:sp>
      <p:sp>
        <p:nvSpPr>
          <p:cNvPr id="93" name="Rectangle 92">
            <a:extLst>
              <a:ext uri="{FF2B5EF4-FFF2-40B4-BE49-F238E27FC236}">
                <a16:creationId xmlns:a16="http://schemas.microsoft.com/office/drawing/2014/main" id="{52804E11-ADD0-0ED9-AF37-7AF1118005D4}"/>
              </a:ext>
            </a:extLst>
          </p:cNvPr>
          <p:cNvSpPr/>
          <p:nvPr/>
        </p:nvSpPr>
        <p:spPr>
          <a:xfrm>
            <a:off x="437336" y="2577855"/>
            <a:ext cx="1003131" cy="3417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ER Diagram</a:t>
            </a:r>
          </a:p>
        </p:txBody>
      </p:sp>
      <p:sp>
        <p:nvSpPr>
          <p:cNvPr id="94" name="Rectangle 93">
            <a:extLst>
              <a:ext uri="{FF2B5EF4-FFF2-40B4-BE49-F238E27FC236}">
                <a16:creationId xmlns:a16="http://schemas.microsoft.com/office/drawing/2014/main" id="{ACFEB449-AD3A-8A19-7C1B-6F457F65FA19}"/>
              </a:ext>
            </a:extLst>
          </p:cNvPr>
          <p:cNvSpPr/>
          <p:nvPr/>
        </p:nvSpPr>
        <p:spPr>
          <a:xfrm>
            <a:off x="437336" y="2973844"/>
            <a:ext cx="1003131" cy="3417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Lookup Mapping</a:t>
            </a:r>
          </a:p>
        </p:txBody>
      </p:sp>
      <p:sp>
        <p:nvSpPr>
          <p:cNvPr id="95" name="Flowchart: Process 94">
            <a:extLst>
              <a:ext uri="{FF2B5EF4-FFF2-40B4-BE49-F238E27FC236}">
                <a16:creationId xmlns:a16="http://schemas.microsoft.com/office/drawing/2014/main" id="{CFA21859-526B-910F-E2B4-719FACFCB031}"/>
              </a:ext>
            </a:extLst>
          </p:cNvPr>
          <p:cNvSpPr/>
          <p:nvPr/>
        </p:nvSpPr>
        <p:spPr>
          <a:xfrm>
            <a:off x="396479" y="1228725"/>
            <a:ext cx="1084843" cy="2999383"/>
          </a:xfrm>
          <a:prstGeom prst="flowChartProcess">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Graphik"/>
              <a:ea typeface="+mn-ea"/>
              <a:cs typeface="+mn-cs"/>
            </a:endParaRPr>
          </a:p>
        </p:txBody>
      </p:sp>
      <p:sp>
        <p:nvSpPr>
          <p:cNvPr id="101" name="Flowchart: Process 100">
            <a:extLst>
              <a:ext uri="{FF2B5EF4-FFF2-40B4-BE49-F238E27FC236}">
                <a16:creationId xmlns:a16="http://schemas.microsoft.com/office/drawing/2014/main" id="{EF73573B-EBFE-56EC-2A29-A3F240A4AF70}"/>
              </a:ext>
            </a:extLst>
          </p:cNvPr>
          <p:cNvSpPr/>
          <p:nvPr/>
        </p:nvSpPr>
        <p:spPr>
          <a:xfrm>
            <a:off x="381000" y="5378693"/>
            <a:ext cx="1116781" cy="858064"/>
          </a:xfrm>
          <a:prstGeom prst="flowChartProcess">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Graphik"/>
              <a:ea typeface="+mn-ea"/>
              <a:cs typeface="+mn-cs"/>
            </a:endParaRPr>
          </a:p>
        </p:txBody>
      </p:sp>
      <p:sp>
        <p:nvSpPr>
          <p:cNvPr id="102" name="Rectangle 101">
            <a:extLst>
              <a:ext uri="{FF2B5EF4-FFF2-40B4-BE49-F238E27FC236}">
                <a16:creationId xmlns:a16="http://schemas.microsoft.com/office/drawing/2014/main" id="{D2CBDEFD-E519-ED76-5DBB-B2583BE8507A}"/>
              </a:ext>
            </a:extLst>
          </p:cNvPr>
          <p:cNvSpPr/>
          <p:nvPr/>
        </p:nvSpPr>
        <p:spPr>
          <a:xfrm>
            <a:off x="381001" y="5258132"/>
            <a:ext cx="1116780" cy="4173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Data Wrangling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Schema/Data Profiling</a:t>
            </a:r>
          </a:p>
        </p:txBody>
      </p:sp>
      <p:sp>
        <p:nvSpPr>
          <p:cNvPr id="107" name="Flowchart: Process 106">
            <a:extLst>
              <a:ext uri="{FF2B5EF4-FFF2-40B4-BE49-F238E27FC236}">
                <a16:creationId xmlns:a16="http://schemas.microsoft.com/office/drawing/2014/main" id="{071ED4FC-FC24-21BB-0198-E55F6477076D}"/>
              </a:ext>
            </a:extLst>
          </p:cNvPr>
          <p:cNvSpPr/>
          <p:nvPr/>
        </p:nvSpPr>
        <p:spPr>
          <a:xfrm>
            <a:off x="396479" y="4501066"/>
            <a:ext cx="1084843" cy="718797"/>
          </a:xfrm>
          <a:prstGeom prst="flowChartProcess">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Graphik"/>
              <a:ea typeface="+mn-ea"/>
              <a:cs typeface="+mn-cs"/>
            </a:endParaRPr>
          </a:p>
        </p:txBody>
      </p:sp>
      <p:sp>
        <p:nvSpPr>
          <p:cNvPr id="108" name="Rectangle 107">
            <a:extLst>
              <a:ext uri="{FF2B5EF4-FFF2-40B4-BE49-F238E27FC236}">
                <a16:creationId xmlns:a16="http://schemas.microsoft.com/office/drawing/2014/main" id="{132D7B2E-3B61-BB2D-7E3F-736A9120D39A}"/>
              </a:ext>
            </a:extLst>
          </p:cNvPr>
          <p:cNvSpPr/>
          <p:nvPr/>
        </p:nvSpPr>
        <p:spPr>
          <a:xfrm>
            <a:off x="396479" y="4325488"/>
            <a:ext cx="1084842" cy="378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Mapping /Build Status Reports</a:t>
            </a:r>
          </a:p>
        </p:txBody>
      </p:sp>
      <p:pic>
        <p:nvPicPr>
          <p:cNvPr id="11" name="Picture 10">
            <a:extLst>
              <a:ext uri="{FF2B5EF4-FFF2-40B4-BE49-F238E27FC236}">
                <a16:creationId xmlns:a16="http://schemas.microsoft.com/office/drawing/2014/main" id="{21B1C3FD-EE33-BBA6-4A2D-0DF9770A2AE9}"/>
              </a:ext>
            </a:extLst>
          </p:cNvPr>
          <p:cNvPicPr>
            <a:picLocks noChangeAspect="1"/>
          </p:cNvPicPr>
          <p:nvPr/>
        </p:nvPicPr>
        <p:blipFill>
          <a:blip r:embed="rId14"/>
          <a:stretch>
            <a:fillRect/>
          </a:stretch>
        </p:blipFill>
        <p:spPr>
          <a:xfrm>
            <a:off x="812994" y="4797428"/>
            <a:ext cx="251812" cy="338845"/>
          </a:xfrm>
          <a:prstGeom prst="rect">
            <a:avLst/>
          </a:prstGeom>
        </p:spPr>
      </p:pic>
      <p:pic>
        <p:nvPicPr>
          <p:cNvPr id="2" name="Picture 1">
            <a:extLst>
              <a:ext uri="{FF2B5EF4-FFF2-40B4-BE49-F238E27FC236}">
                <a16:creationId xmlns:a16="http://schemas.microsoft.com/office/drawing/2014/main" id="{50405CFA-EC7C-3928-8E14-2AAA00170BFF}"/>
              </a:ext>
            </a:extLst>
          </p:cNvPr>
          <p:cNvPicPr>
            <a:picLocks noChangeAspect="1"/>
          </p:cNvPicPr>
          <p:nvPr/>
        </p:nvPicPr>
        <p:blipFill>
          <a:blip r:embed="rId14"/>
          <a:stretch>
            <a:fillRect/>
          </a:stretch>
        </p:blipFill>
        <p:spPr>
          <a:xfrm>
            <a:off x="812994" y="5791030"/>
            <a:ext cx="251812" cy="338845"/>
          </a:xfrm>
          <a:prstGeom prst="rect">
            <a:avLst/>
          </a:prstGeom>
        </p:spPr>
      </p:pic>
      <p:cxnSp>
        <p:nvCxnSpPr>
          <p:cNvPr id="423" name="Straight Arrow Connector 422">
            <a:extLst>
              <a:ext uri="{FF2B5EF4-FFF2-40B4-BE49-F238E27FC236}">
                <a16:creationId xmlns:a16="http://schemas.microsoft.com/office/drawing/2014/main" id="{0BBA90E9-DE70-D7EC-0C6B-74875A449568}"/>
              </a:ext>
            </a:extLst>
          </p:cNvPr>
          <p:cNvCxnSpPr>
            <a:cxnSpLocks/>
          </p:cNvCxnSpPr>
          <p:nvPr/>
        </p:nvCxnSpPr>
        <p:spPr>
          <a:xfrm flipH="1" flipV="1">
            <a:off x="10567391" y="5925909"/>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E10B4D14-9CF0-7F3E-1B7A-0958C55BFB75}"/>
              </a:ext>
            </a:extLst>
          </p:cNvPr>
          <p:cNvCxnSpPr>
            <a:cxnSpLocks/>
          </p:cNvCxnSpPr>
          <p:nvPr/>
        </p:nvCxnSpPr>
        <p:spPr>
          <a:xfrm flipH="1" flipV="1">
            <a:off x="10567391" y="5295643"/>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3223E8-27A6-2A07-C41C-8BD9E8131B90}"/>
              </a:ext>
            </a:extLst>
          </p:cNvPr>
          <p:cNvCxnSpPr>
            <a:cxnSpLocks/>
          </p:cNvCxnSpPr>
          <p:nvPr/>
        </p:nvCxnSpPr>
        <p:spPr>
          <a:xfrm flipH="1" flipV="1">
            <a:off x="10567391" y="4665380"/>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42E375C-67D0-FA5F-DF0C-F68154744696}"/>
              </a:ext>
            </a:extLst>
          </p:cNvPr>
          <p:cNvCxnSpPr>
            <a:cxnSpLocks/>
          </p:cNvCxnSpPr>
          <p:nvPr/>
        </p:nvCxnSpPr>
        <p:spPr>
          <a:xfrm flipH="1" flipV="1">
            <a:off x="10567391" y="4035117"/>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44A8AB9-DC44-3471-0EB5-5824C188CDF0}"/>
              </a:ext>
            </a:extLst>
          </p:cNvPr>
          <p:cNvCxnSpPr>
            <a:cxnSpLocks/>
          </p:cNvCxnSpPr>
          <p:nvPr/>
        </p:nvCxnSpPr>
        <p:spPr>
          <a:xfrm flipH="1" flipV="1">
            <a:off x="10567391" y="2144328"/>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747FF3-F220-7DBA-F8B7-2BF47ED10732}"/>
              </a:ext>
            </a:extLst>
          </p:cNvPr>
          <p:cNvCxnSpPr>
            <a:cxnSpLocks/>
          </p:cNvCxnSpPr>
          <p:nvPr/>
        </p:nvCxnSpPr>
        <p:spPr>
          <a:xfrm flipH="1" flipV="1">
            <a:off x="10567391" y="1514065"/>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35EC059-2433-54E2-4EA4-793993317B1D}"/>
              </a:ext>
            </a:extLst>
          </p:cNvPr>
          <p:cNvCxnSpPr>
            <a:cxnSpLocks/>
          </p:cNvCxnSpPr>
          <p:nvPr/>
        </p:nvCxnSpPr>
        <p:spPr>
          <a:xfrm flipH="1" flipV="1">
            <a:off x="10567391" y="3404854"/>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5F2AE96-05EC-C523-69ED-1C1B96CAFA07}"/>
              </a:ext>
            </a:extLst>
          </p:cNvPr>
          <p:cNvCxnSpPr>
            <a:cxnSpLocks/>
          </p:cNvCxnSpPr>
          <p:nvPr/>
        </p:nvCxnSpPr>
        <p:spPr>
          <a:xfrm flipH="1" flipV="1">
            <a:off x="10567391" y="2774591"/>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56FD29-56F0-667B-A02E-49174864FBD7}"/>
              </a:ext>
            </a:extLst>
          </p:cNvPr>
          <p:cNvCxnSpPr>
            <a:cxnSpLocks/>
          </p:cNvCxnSpPr>
          <p:nvPr/>
        </p:nvCxnSpPr>
        <p:spPr>
          <a:xfrm>
            <a:off x="1640519" y="1218303"/>
            <a:ext cx="0" cy="501845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DF56D4-1A4F-EEE0-98B3-E36DA58D7A5C}"/>
              </a:ext>
            </a:extLst>
          </p:cNvPr>
          <p:cNvCxnSpPr>
            <a:cxnSpLocks/>
          </p:cNvCxnSpPr>
          <p:nvPr/>
        </p:nvCxnSpPr>
        <p:spPr>
          <a:xfrm>
            <a:off x="2826247" y="1218302"/>
            <a:ext cx="0" cy="508455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A3128F7-D5E7-DAD9-F86F-C2DDCC344A01}"/>
              </a:ext>
            </a:extLst>
          </p:cNvPr>
          <p:cNvCxnSpPr>
            <a:cxnSpLocks/>
          </p:cNvCxnSpPr>
          <p:nvPr/>
        </p:nvCxnSpPr>
        <p:spPr>
          <a:xfrm>
            <a:off x="8416083" y="1218302"/>
            <a:ext cx="0" cy="508455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039DA8-6DC3-79DD-FD7D-7914764BE3B1}"/>
              </a:ext>
            </a:extLst>
          </p:cNvPr>
          <p:cNvCxnSpPr>
            <a:cxnSpLocks/>
          </p:cNvCxnSpPr>
          <p:nvPr/>
        </p:nvCxnSpPr>
        <p:spPr>
          <a:xfrm>
            <a:off x="10506224" y="1218302"/>
            <a:ext cx="0" cy="508455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E703728-3485-E6A8-C9D1-53236A66F54C}"/>
              </a:ext>
            </a:extLst>
          </p:cNvPr>
          <p:cNvSpPr/>
          <p:nvPr/>
        </p:nvSpPr>
        <p:spPr>
          <a:xfrm>
            <a:off x="1701032" y="2376897"/>
            <a:ext cx="1038374" cy="1176089"/>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Graphik"/>
              <a:ea typeface="+mn-ea"/>
              <a:cs typeface="+mn-cs"/>
            </a:endParaRPr>
          </a:p>
        </p:txBody>
      </p:sp>
      <p:pic>
        <p:nvPicPr>
          <p:cNvPr id="64" name="Picture 63">
            <a:extLst>
              <a:ext uri="{FF2B5EF4-FFF2-40B4-BE49-F238E27FC236}">
                <a16:creationId xmlns:a16="http://schemas.microsoft.com/office/drawing/2014/main" id="{4DF9D0C8-971D-6423-62DE-BC6F6D217B8A}"/>
              </a:ext>
            </a:extLst>
          </p:cNvPr>
          <p:cNvPicPr>
            <a:picLocks noChangeAspect="1"/>
          </p:cNvPicPr>
          <p:nvPr/>
        </p:nvPicPr>
        <p:blipFill>
          <a:blip r:embed="rId15"/>
          <a:stretch>
            <a:fillRect/>
          </a:stretch>
        </p:blipFill>
        <p:spPr>
          <a:xfrm>
            <a:off x="2024236" y="2508436"/>
            <a:ext cx="418295" cy="445282"/>
          </a:xfrm>
          <a:prstGeom prst="rect">
            <a:avLst/>
          </a:prstGeom>
        </p:spPr>
      </p:pic>
      <p:sp>
        <p:nvSpPr>
          <p:cNvPr id="66" name="TextBox 65">
            <a:extLst>
              <a:ext uri="{FF2B5EF4-FFF2-40B4-BE49-F238E27FC236}">
                <a16:creationId xmlns:a16="http://schemas.microsoft.com/office/drawing/2014/main" id="{B803B69C-3F8E-21AA-CD89-1D00E6877545}"/>
              </a:ext>
            </a:extLst>
          </p:cNvPr>
          <p:cNvSpPr txBox="1"/>
          <p:nvPr/>
        </p:nvSpPr>
        <p:spPr>
          <a:xfrm>
            <a:off x="1914190" y="3104176"/>
            <a:ext cx="638386"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SQL Server</a:t>
            </a:r>
            <a:r>
              <a:rPr lang="en-US" sz="800" dirty="0">
                <a:solidFill>
                  <a:srgbClr val="000000"/>
                </a:solidFill>
                <a:latin typeface="Graphik"/>
              </a:rPr>
              <a:t>(</a:t>
            </a:r>
            <a:r>
              <a:rPr lang="en-US" sz="800" dirty="0" err="1">
                <a:solidFill>
                  <a:srgbClr val="000000"/>
                </a:solidFill>
                <a:latin typeface="Graphik"/>
              </a:rPr>
              <a:t>Ivos</a:t>
            </a:r>
            <a:r>
              <a:rPr lang="en-US" sz="800" dirty="0">
                <a:solidFill>
                  <a:srgbClr val="000000"/>
                </a:solidFill>
                <a:latin typeface="Graphik"/>
              </a:rPr>
              <a:t>)</a:t>
            </a:r>
            <a:endParaRPr kumimoji="0" lang="en-IN"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70" name="Rectangle 69">
            <a:extLst>
              <a:ext uri="{FF2B5EF4-FFF2-40B4-BE49-F238E27FC236}">
                <a16:creationId xmlns:a16="http://schemas.microsoft.com/office/drawing/2014/main" id="{11152BEB-9B91-ACBC-F69B-1CC2D9B00644}"/>
              </a:ext>
            </a:extLst>
          </p:cNvPr>
          <p:cNvSpPr/>
          <p:nvPr/>
        </p:nvSpPr>
        <p:spPr>
          <a:xfrm>
            <a:off x="3609820" y="4514844"/>
            <a:ext cx="540062" cy="4350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Raw </a:t>
            </a:r>
            <a:br>
              <a:rPr kumimoji="0" lang="en-US" sz="800" b="1" i="0" u="none" strike="noStrike" kern="1200" cap="none" spc="0" normalizeH="0" baseline="0" noProof="0" dirty="0">
                <a:ln>
                  <a:noFill/>
                </a:ln>
                <a:solidFill>
                  <a:srgbClr val="FFFFFF"/>
                </a:solidFill>
                <a:effectLst/>
                <a:uLnTx/>
                <a:uFillTx/>
                <a:latin typeface="Graphik"/>
                <a:ea typeface="+mn-ea"/>
                <a:cs typeface="+mn-cs"/>
              </a:rPr>
            </a:br>
            <a:r>
              <a:rPr kumimoji="0" lang="en-US" sz="800" b="1" i="0" u="none" strike="noStrike" kern="1200" cap="none" spc="0" normalizeH="0" baseline="0" noProof="0" dirty="0">
                <a:ln>
                  <a:noFill/>
                </a:ln>
                <a:solidFill>
                  <a:srgbClr val="FFFFFF"/>
                </a:solidFill>
                <a:effectLst/>
                <a:uLnTx/>
                <a:uFillTx/>
                <a:latin typeface="Graphik"/>
                <a:ea typeface="+mn-ea"/>
                <a:cs typeface="+mn-cs"/>
              </a:rPr>
              <a:t>Data </a:t>
            </a:r>
          </a:p>
        </p:txBody>
      </p:sp>
      <p:sp>
        <p:nvSpPr>
          <p:cNvPr id="71" name="Rectangle 70">
            <a:extLst>
              <a:ext uri="{FF2B5EF4-FFF2-40B4-BE49-F238E27FC236}">
                <a16:creationId xmlns:a16="http://schemas.microsoft.com/office/drawing/2014/main" id="{26BA9ED3-A4FB-74DE-6CE9-BC17323CC142}"/>
              </a:ext>
            </a:extLst>
          </p:cNvPr>
          <p:cNvSpPr/>
          <p:nvPr/>
        </p:nvSpPr>
        <p:spPr>
          <a:xfrm>
            <a:off x="4185402" y="4518788"/>
            <a:ext cx="755705" cy="4350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Validated </a:t>
            </a:r>
            <a:br>
              <a:rPr kumimoji="0" lang="en-US" sz="800" b="1" i="0" u="none" strike="noStrike" kern="1200" cap="none" spc="0" normalizeH="0" baseline="0" noProof="0" dirty="0">
                <a:ln>
                  <a:noFill/>
                </a:ln>
                <a:solidFill>
                  <a:srgbClr val="FFFFFF"/>
                </a:solidFill>
                <a:effectLst/>
                <a:uLnTx/>
                <a:uFillTx/>
                <a:latin typeface="Graphik"/>
                <a:ea typeface="+mn-ea"/>
                <a:cs typeface="+mn-cs"/>
              </a:rPr>
            </a:br>
            <a:r>
              <a:rPr kumimoji="0" lang="en-US" sz="800" b="1" i="0" u="none" strike="noStrike" kern="1200" cap="none" spc="0" normalizeH="0" baseline="0" noProof="0" dirty="0">
                <a:ln>
                  <a:noFill/>
                </a:ln>
                <a:solidFill>
                  <a:srgbClr val="FFFFFF"/>
                </a:solidFill>
                <a:effectLst/>
                <a:uLnTx/>
                <a:uFillTx/>
                <a:latin typeface="Graphik"/>
                <a:ea typeface="+mn-ea"/>
                <a:cs typeface="+mn-cs"/>
              </a:rPr>
              <a:t>Data </a:t>
            </a:r>
          </a:p>
        </p:txBody>
      </p:sp>
      <p:sp>
        <p:nvSpPr>
          <p:cNvPr id="72" name="Rectangle 71">
            <a:extLst>
              <a:ext uri="{FF2B5EF4-FFF2-40B4-BE49-F238E27FC236}">
                <a16:creationId xmlns:a16="http://schemas.microsoft.com/office/drawing/2014/main" id="{F37A5795-B861-65D9-EAE7-D66134D2DC1F}"/>
              </a:ext>
            </a:extLst>
          </p:cNvPr>
          <p:cNvSpPr/>
          <p:nvPr/>
        </p:nvSpPr>
        <p:spPr>
          <a:xfrm>
            <a:off x="4964469" y="4490897"/>
            <a:ext cx="1157432" cy="510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Transformed </a:t>
            </a:r>
            <a:br>
              <a:rPr kumimoji="0" lang="en-US" sz="800" b="1" i="0" u="none" strike="noStrike" kern="1200" cap="none" spc="0" normalizeH="0" baseline="0" noProof="0" dirty="0">
                <a:ln>
                  <a:noFill/>
                </a:ln>
                <a:solidFill>
                  <a:srgbClr val="FFFFFF"/>
                </a:solidFill>
                <a:effectLst/>
                <a:uLnTx/>
                <a:uFillTx/>
                <a:latin typeface="Graphik"/>
                <a:ea typeface="+mn-ea"/>
                <a:cs typeface="+mn-cs"/>
              </a:rPr>
            </a:br>
            <a:r>
              <a:rPr kumimoji="0" lang="en-US" sz="800" b="1" i="0" u="none" strike="noStrike" kern="1200" cap="none" spc="0" normalizeH="0" baseline="0" noProof="0" dirty="0">
                <a:ln>
                  <a:noFill/>
                </a:ln>
                <a:solidFill>
                  <a:srgbClr val="FFFFFF"/>
                </a:solidFill>
                <a:effectLst/>
                <a:uLnTx/>
                <a:uFillTx/>
                <a:latin typeface="Graphik"/>
                <a:ea typeface="+mn-ea"/>
                <a:cs typeface="+mn-cs"/>
              </a:rPr>
              <a:t>Data</a:t>
            </a:r>
          </a:p>
        </p:txBody>
      </p:sp>
      <p:sp>
        <p:nvSpPr>
          <p:cNvPr id="74" name="Rectangle 73">
            <a:extLst>
              <a:ext uri="{FF2B5EF4-FFF2-40B4-BE49-F238E27FC236}">
                <a16:creationId xmlns:a16="http://schemas.microsoft.com/office/drawing/2014/main" id="{E315B06E-DAB5-BE86-48D4-A9529E3C01D5}"/>
              </a:ext>
            </a:extLst>
          </p:cNvPr>
          <p:cNvSpPr/>
          <p:nvPr/>
        </p:nvSpPr>
        <p:spPr bwMode="auto">
          <a:xfrm>
            <a:off x="3463399" y="5262603"/>
            <a:ext cx="816720"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Azure Data Lake</a:t>
            </a:r>
          </a:p>
        </p:txBody>
      </p:sp>
      <p:pic>
        <p:nvPicPr>
          <p:cNvPr id="75" name="Picture 74">
            <a:extLst>
              <a:ext uri="{FF2B5EF4-FFF2-40B4-BE49-F238E27FC236}">
                <a16:creationId xmlns:a16="http://schemas.microsoft.com/office/drawing/2014/main" id="{9881BFFB-B431-D029-28AF-A939A7D611EF}"/>
              </a:ext>
            </a:extLst>
          </p:cNvPr>
          <p:cNvPicPr>
            <a:picLocks noChangeAspect="1"/>
          </p:cNvPicPr>
          <p:nvPr/>
        </p:nvPicPr>
        <p:blipFill>
          <a:blip r:embed="rId16"/>
          <a:stretch>
            <a:fillRect/>
          </a:stretch>
        </p:blipFill>
        <p:spPr>
          <a:xfrm>
            <a:off x="3775586" y="5041205"/>
            <a:ext cx="192346" cy="187905"/>
          </a:xfrm>
          <a:prstGeom prst="rect">
            <a:avLst/>
          </a:prstGeom>
        </p:spPr>
      </p:pic>
      <p:sp>
        <p:nvSpPr>
          <p:cNvPr id="78" name="Rectangle 77">
            <a:extLst>
              <a:ext uri="{FF2B5EF4-FFF2-40B4-BE49-F238E27FC236}">
                <a16:creationId xmlns:a16="http://schemas.microsoft.com/office/drawing/2014/main" id="{9958FD2C-9E14-3A15-F818-BB262B5E811F}"/>
              </a:ext>
            </a:extLst>
          </p:cNvPr>
          <p:cNvSpPr/>
          <p:nvPr/>
        </p:nvSpPr>
        <p:spPr bwMode="auto">
          <a:xfrm>
            <a:off x="4894927" y="5262603"/>
            <a:ext cx="816720"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Azure Data Lake</a:t>
            </a:r>
          </a:p>
        </p:txBody>
      </p:sp>
      <p:pic>
        <p:nvPicPr>
          <p:cNvPr id="79" name="Picture 78">
            <a:extLst>
              <a:ext uri="{FF2B5EF4-FFF2-40B4-BE49-F238E27FC236}">
                <a16:creationId xmlns:a16="http://schemas.microsoft.com/office/drawing/2014/main" id="{064FD89C-34F6-E4E7-E49F-09BC95E6C568}"/>
              </a:ext>
            </a:extLst>
          </p:cNvPr>
          <p:cNvPicPr>
            <a:picLocks noChangeAspect="1"/>
          </p:cNvPicPr>
          <p:nvPr/>
        </p:nvPicPr>
        <p:blipFill>
          <a:blip r:embed="rId16"/>
          <a:stretch>
            <a:fillRect/>
          </a:stretch>
        </p:blipFill>
        <p:spPr>
          <a:xfrm>
            <a:off x="5207114" y="5041205"/>
            <a:ext cx="192346" cy="187905"/>
          </a:xfrm>
          <a:prstGeom prst="rect">
            <a:avLst/>
          </a:prstGeom>
        </p:spPr>
      </p:pic>
      <p:sp>
        <p:nvSpPr>
          <p:cNvPr id="80" name="Rectangle 79">
            <a:extLst>
              <a:ext uri="{FF2B5EF4-FFF2-40B4-BE49-F238E27FC236}">
                <a16:creationId xmlns:a16="http://schemas.microsoft.com/office/drawing/2014/main" id="{A7319B6B-3F37-EB1F-D4B0-07354E40FFE0}"/>
              </a:ext>
            </a:extLst>
          </p:cNvPr>
          <p:cNvSpPr/>
          <p:nvPr/>
        </p:nvSpPr>
        <p:spPr bwMode="auto">
          <a:xfrm>
            <a:off x="6408912" y="4924677"/>
            <a:ext cx="695193" cy="246221"/>
          </a:xfrm>
          <a:prstGeom prst="rect">
            <a:avLst/>
          </a:prstGeom>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lang="en-US" sz="800" kern="0" dirty="0" err="1">
                <a:solidFill>
                  <a:srgbClr val="000000"/>
                </a:solidFill>
                <a:latin typeface="Graphik"/>
              </a:rPr>
              <a:t>Postgress</a:t>
            </a:r>
            <a:r>
              <a:rPr kumimoji="0" lang="en-US" sz="800" b="0" i="0" u="none" strike="noStrike" kern="0" cap="none" spc="0" normalizeH="0" baseline="0" noProof="0" dirty="0">
                <a:ln>
                  <a:noFill/>
                </a:ln>
                <a:solidFill>
                  <a:srgbClr val="000000"/>
                </a:solidFill>
                <a:effectLst/>
                <a:uLnTx/>
                <a:uFillTx/>
                <a:latin typeface="Graphik"/>
                <a:ea typeface="+mn-ea"/>
                <a:cs typeface="+mn-cs"/>
              </a:rPr>
              <a:t> – CMT_IN</a:t>
            </a:r>
          </a:p>
        </p:txBody>
      </p:sp>
      <p:pic>
        <p:nvPicPr>
          <p:cNvPr id="82" name="Picture 81">
            <a:extLst>
              <a:ext uri="{FF2B5EF4-FFF2-40B4-BE49-F238E27FC236}">
                <a16:creationId xmlns:a16="http://schemas.microsoft.com/office/drawing/2014/main" id="{2EB9AAD7-C8F3-70F7-4AE1-E278FBCD3201}"/>
              </a:ext>
            </a:extLst>
          </p:cNvPr>
          <p:cNvPicPr>
            <a:picLocks noChangeAspect="1"/>
          </p:cNvPicPr>
          <p:nvPr/>
        </p:nvPicPr>
        <p:blipFill>
          <a:blip r:embed="rId15"/>
          <a:stretch>
            <a:fillRect/>
          </a:stretch>
        </p:blipFill>
        <p:spPr>
          <a:xfrm>
            <a:off x="6563593" y="4566115"/>
            <a:ext cx="336234" cy="357927"/>
          </a:xfrm>
          <a:prstGeom prst="rect">
            <a:avLst/>
          </a:prstGeom>
        </p:spPr>
      </p:pic>
      <p:pic>
        <p:nvPicPr>
          <p:cNvPr id="81" name="Picture 80">
            <a:extLst>
              <a:ext uri="{FF2B5EF4-FFF2-40B4-BE49-F238E27FC236}">
                <a16:creationId xmlns:a16="http://schemas.microsoft.com/office/drawing/2014/main" id="{3E059976-27CE-8CD9-CA54-6DE77A5943EC}"/>
              </a:ext>
            </a:extLst>
          </p:cNvPr>
          <p:cNvPicPr>
            <a:picLocks noChangeAspect="1"/>
          </p:cNvPicPr>
          <p:nvPr/>
        </p:nvPicPr>
        <p:blipFill>
          <a:blip r:embed="rId15"/>
          <a:stretch>
            <a:fillRect/>
          </a:stretch>
        </p:blipFill>
        <p:spPr>
          <a:xfrm>
            <a:off x="7527246" y="4566115"/>
            <a:ext cx="336234" cy="357927"/>
          </a:xfrm>
          <a:prstGeom prst="rect">
            <a:avLst/>
          </a:prstGeom>
        </p:spPr>
      </p:pic>
      <p:sp>
        <p:nvSpPr>
          <p:cNvPr id="83" name="TextBox 82">
            <a:extLst>
              <a:ext uri="{FF2B5EF4-FFF2-40B4-BE49-F238E27FC236}">
                <a16:creationId xmlns:a16="http://schemas.microsoft.com/office/drawing/2014/main" id="{C26C30C1-DBD7-A074-AB57-52D1FFD7DB29}"/>
              </a:ext>
            </a:extLst>
          </p:cNvPr>
          <p:cNvSpPr txBox="1"/>
          <p:nvPr/>
        </p:nvSpPr>
        <p:spPr>
          <a:xfrm>
            <a:off x="7282720" y="4986232"/>
            <a:ext cx="784941" cy="246221"/>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err="1">
                <a:solidFill>
                  <a:srgbClr val="000000"/>
                </a:solidFill>
                <a:latin typeface="Graphik"/>
              </a:rPr>
              <a:t>Postgress</a:t>
            </a:r>
            <a:r>
              <a:rPr kumimoji="0" lang="en-US" sz="800" b="0" i="0" u="none" strike="noStrike" kern="1200" cap="none" spc="0" normalizeH="0" baseline="0" noProof="0" dirty="0">
                <a:ln>
                  <a:noFill/>
                </a:ln>
                <a:solidFill>
                  <a:srgbClr val="000000"/>
                </a:solidFill>
                <a:effectLst/>
                <a:uLnTx/>
                <a:uFillTx/>
                <a:latin typeface="Graphik"/>
                <a:ea typeface="+mn-ea"/>
                <a:cs typeface="+mn-cs"/>
              </a:rPr>
              <a:t>- CMT_OUT</a:t>
            </a:r>
            <a:endParaRPr kumimoji="0" lang="en-IN"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84" name="Rectangle 83">
            <a:extLst>
              <a:ext uri="{FF2B5EF4-FFF2-40B4-BE49-F238E27FC236}">
                <a16:creationId xmlns:a16="http://schemas.microsoft.com/office/drawing/2014/main" id="{F54F6C58-8398-E703-3A6D-8070F5860C45}"/>
              </a:ext>
            </a:extLst>
          </p:cNvPr>
          <p:cNvSpPr/>
          <p:nvPr/>
        </p:nvSpPr>
        <p:spPr>
          <a:xfrm>
            <a:off x="5914488" y="3007028"/>
            <a:ext cx="580616" cy="91027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87" name="Rectangle 86">
            <a:extLst>
              <a:ext uri="{FF2B5EF4-FFF2-40B4-BE49-F238E27FC236}">
                <a16:creationId xmlns:a16="http://schemas.microsoft.com/office/drawing/2014/main" id="{9FB28573-7432-565C-C8B9-1AF1A07ACE15}"/>
              </a:ext>
            </a:extLst>
          </p:cNvPr>
          <p:cNvSpPr/>
          <p:nvPr/>
        </p:nvSpPr>
        <p:spPr>
          <a:xfrm>
            <a:off x="3627190" y="3007028"/>
            <a:ext cx="739893" cy="91027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pic>
        <p:nvPicPr>
          <p:cNvPr id="89" name="Picture 88">
            <a:hlinkClick r:id="rId17" action="ppaction://hlinksldjump"/>
            <a:extLst>
              <a:ext uri="{FF2B5EF4-FFF2-40B4-BE49-F238E27FC236}">
                <a16:creationId xmlns:a16="http://schemas.microsoft.com/office/drawing/2014/main" id="{CB2F7596-9AA6-EFE9-1175-0DFB70A4FCA9}"/>
              </a:ext>
            </a:extLst>
          </p:cNvPr>
          <p:cNvPicPr>
            <a:picLocks noChangeAspect="1"/>
          </p:cNvPicPr>
          <p:nvPr/>
        </p:nvPicPr>
        <p:blipFill rotWithShape="1">
          <a:blip r:embed="rId18"/>
          <a:srcRect/>
          <a:stretch/>
        </p:blipFill>
        <p:spPr>
          <a:xfrm>
            <a:off x="3679518" y="3616930"/>
            <a:ext cx="192003" cy="168888"/>
          </a:xfrm>
          <a:prstGeom prst="rect">
            <a:avLst/>
          </a:prstGeom>
          <a:ln>
            <a:noFill/>
          </a:ln>
        </p:spPr>
      </p:pic>
      <p:sp>
        <p:nvSpPr>
          <p:cNvPr id="96" name="Rectangle 95">
            <a:extLst>
              <a:ext uri="{FF2B5EF4-FFF2-40B4-BE49-F238E27FC236}">
                <a16:creationId xmlns:a16="http://schemas.microsoft.com/office/drawing/2014/main" id="{F1CAF77C-D580-AEED-F92E-5E58B5279FF6}"/>
              </a:ext>
            </a:extLst>
          </p:cNvPr>
          <p:cNvSpPr/>
          <p:nvPr/>
        </p:nvSpPr>
        <p:spPr bwMode="auto">
          <a:xfrm>
            <a:off x="3627191" y="2609317"/>
            <a:ext cx="739892" cy="36933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Implement data quality rules</a:t>
            </a:r>
          </a:p>
        </p:txBody>
      </p:sp>
      <p:pic>
        <p:nvPicPr>
          <p:cNvPr id="88" name="Picture 87">
            <a:hlinkClick r:id="rId17" action="ppaction://hlinksldjump"/>
            <a:extLst>
              <a:ext uri="{FF2B5EF4-FFF2-40B4-BE49-F238E27FC236}">
                <a16:creationId xmlns:a16="http://schemas.microsoft.com/office/drawing/2014/main" id="{484C610A-829D-655D-F7E2-152C57C1EB99}"/>
              </a:ext>
            </a:extLst>
          </p:cNvPr>
          <p:cNvPicPr>
            <a:picLocks noChangeAspect="1"/>
          </p:cNvPicPr>
          <p:nvPr/>
        </p:nvPicPr>
        <p:blipFill rotWithShape="1">
          <a:blip r:embed="rId19"/>
          <a:srcRect l="-1869" r="-1869"/>
          <a:stretch/>
        </p:blipFill>
        <p:spPr>
          <a:xfrm>
            <a:off x="3679518" y="3136324"/>
            <a:ext cx="193609" cy="232254"/>
          </a:xfrm>
          <a:prstGeom prst="rect">
            <a:avLst/>
          </a:prstGeom>
          <a:ln>
            <a:noFill/>
          </a:ln>
        </p:spPr>
      </p:pic>
      <p:sp>
        <p:nvSpPr>
          <p:cNvPr id="97" name="Rectangle 96">
            <a:extLst>
              <a:ext uri="{FF2B5EF4-FFF2-40B4-BE49-F238E27FC236}">
                <a16:creationId xmlns:a16="http://schemas.microsoft.com/office/drawing/2014/main" id="{05B714DA-1395-4A8E-4D3F-1A49B52A953D}"/>
              </a:ext>
            </a:extLst>
          </p:cNvPr>
          <p:cNvSpPr/>
          <p:nvPr/>
        </p:nvSpPr>
        <p:spPr bwMode="auto">
          <a:xfrm>
            <a:off x="3923455" y="3209318"/>
            <a:ext cx="358602" cy="10772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a:ea typeface="+mn-ea"/>
                <a:cs typeface="+mn-cs"/>
              </a:rPr>
              <a:t>Assert</a:t>
            </a:r>
          </a:p>
        </p:txBody>
      </p:sp>
      <p:sp>
        <p:nvSpPr>
          <p:cNvPr id="98" name="Rectangle 97">
            <a:extLst>
              <a:ext uri="{FF2B5EF4-FFF2-40B4-BE49-F238E27FC236}">
                <a16:creationId xmlns:a16="http://schemas.microsoft.com/office/drawing/2014/main" id="{CF933D6F-DB3F-8EBB-5CCB-FBE55E4DDE35}"/>
              </a:ext>
            </a:extLst>
          </p:cNvPr>
          <p:cNvSpPr/>
          <p:nvPr/>
        </p:nvSpPr>
        <p:spPr bwMode="auto">
          <a:xfrm>
            <a:off x="3923455" y="3570374"/>
            <a:ext cx="425785" cy="215444"/>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a:ea typeface="+mn-ea"/>
                <a:cs typeface="+mn-cs"/>
              </a:rPr>
              <a:t>Azure functions</a:t>
            </a:r>
          </a:p>
        </p:txBody>
      </p:sp>
      <p:sp>
        <p:nvSpPr>
          <p:cNvPr id="99" name="Rectangle 98">
            <a:extLst>
              <a:ext uri="{FF2B5EF4-FFF2-40B4-BE49-F238E27FC236}">
                <a16:creationId xmlns:a16="http://schemas.microsoft.com/office/drawing/2014/main" id="{DFB9259E-4B4D-CC53-739D-58E7466F71C5}"/>
              </a:ext>
            </a:extLst>
          </p:cNvPr>
          <p:cNvSpPr/>
          <p:nvPr/>
        </p:nvSpPr>
        <p:spPr>
          <a:xfrm>
            <a:off x="4695413" y="3007028"/>
            <a:ext cx="903002" cy="91027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100" name="Rectangle 99">
            <a:extLst>
              <a:ext uri="{FF2B5EF4-FFF2-40B4-BE49-F238E27FC236}">
                <a16:creationId xmlns:a16="http://schemas.microsoft.com/office/drawing/2014/main" id="{44B46F36-B30F-CDD9-6F7B-13FC3B4D310B}"/>
              </a:ext>
            </a:extLst>
          </p:cNvPr>
          <p:cNvSpPr/>
          <p:nvPr/>
        </p:nvSpPr>
        <p:spPr bwMode="auto">
          <a:xfrm>
            <a:off x="4782017" y="2609317"/>
            <a:ext cx="729794" cy="36933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Implement transformation tasks</a:t>
            </a:r>
          </a:p>
        </p:txBody>
      </p:sp>
      <p:pic>
        <p:nvPicPr>
          <p:cNvPr id="104" name="Picture 103">
            <a:hlinkClick r:id="rId17" action="ppaction://hlinksldjump"/>
            <a:extLst>
              <a:ext uri="{FF2B5EF4-FFF2-40B4-BE49-F238E27FC236}">
                <a16:creationId xmlns:a16="http://schemas.microsoft.com/office/drawing/2014/main" id="{645C0D1B-3401-2A10-A8DB-68411753F583}"/>
              </a:ext>
            </a:extLst>
          </p:cNvPr>
          <p:cNvPicPr>
            <a:picLocks noChangeAspect="1"/>
          </p:cNvPicPr>
          <p:nvPr/>
        </p:nvPicPr>
        <p:blipFill rotWithShape="1">
          <a:blip r:embed="rId20"/>
          <a:srcRect t="4398" b="4398"/>
          <a:stretch/>
        </p:blipFill>
        <p:spPr>
          <a:xfrm>
            <a:off x="4757566" y="3083950"/>
            <a:ext cx="778697" cy="297826"/>
          </a:xfrm>
          <a:prstGeom prst="rect">
            <a:avLst/>
          </a:prstGeom>
          <a:noFill/>
          <a:ln>
            <a:noFill/>
          </a:ln>
        </p:spPr>
      </p:pic>
      <p:pic>
        <p:nvPicPr>
          <p:cNvPr id="105" name="Picture 104">
            <a:hlinkClick r:id="rId17" action="ppaction://hlinksldjump"/>
            <a:extLst>
              <a:ext uri="{FF2B5EF4-FFF2-40B4-BE49-F238E27FC236}">
                <a16:creationId xmlns:a16="http://schemas.microsoft.com/office/drawing/2014/main" id="{F439C4F0-FDDA-9B14-FB60-BBCF5C40138D}"/>
              </a:ext>
            </a:extLst>
          </p:cNvPr>
          <p:cNvPicPr>
            <a:picLocks noChangeAspect="1"/>
          </p:cNvPicPr>
          <p:nvPr/>
        </p:nvPicPr>
        <p:blipFill rotWithShape="1">
          <a:blip r:embed="rId21"/>
          <a:srcRect/>
          <a:stretch/>
        </p:blipFill>
        <p:spPr>
          <a:xfrm>
            <a:off x="4864223" y="3499837"/>
            <a:ext cx="565383" cy="333081"/>
          </a:xfrm>
          <a:prstGeom prst="rect">
            <a:avLst/>
          </a:prstGeom>
        </p:spPr>
      </p:pic>
      <p:pic>
        <p:nvPicPr>
          <p:cNvPr id="106" name="Picture 105">
            <a:hlinkClick r:id="rId17" action="ppaction://hlinksldjump"/>
            <a:extLst>
              <a:ext uri="{FF2B5EF4-FFF2-40B4-BE49-F238E27FC236}">
                <a16:creationId xmlns:a16="http://schemas.microsoft.com/office/drawing/2014/main" id="{4B644B39-45FC-5B8B-8817-3D06D698044C}"/>
              </a:ext>
            </a:extLst>
          </p:cNvPr>
          <p:cNvPicPr>
            <a:picLocks noChangeAspect="1"/>
          </p:cNvPicPr>
          <p:nvPr/>
        </p:nvPicPr>
        <p:blipFill>
          <a:blip r:embed="rId22"/>
          <a:stretch>
            <a:fillRect/>
          </a:stretch>
        </p:blipFill>
        <p:spPr>
          <a:xfrm>
            <a:off x="5961943" y="3371340"/>
            <a:ext cx="485706" cy="181646"/>
          </a:xfrm>
          <a:prstGeom prst="rect">
            <a:avLst/>
          </a:prstGeom>
        </p:spPr>
      </p:pic>
      <p:cxnSp>
        <p:nvCxnSpPr>
          <p:cNvPr id="109" name="Connector: Elbow 108">
            <a:extLst>
              <a:ext uri="{FF2B5EF4-FFF2-40B4-BE49-F238E27FC236}">
                <a16:creationId xmlns:a16="http://schemas.microsoft.com/office/drawing/2014/main" id="{D4850E84-E4A3-0036-FE90-9293E5670631}"/>
              </a:ext>
            </a:extLst>
          </p:cNvPr>
          <p:cNvCxnSpPr>
            <a:cxnSpLocks/>
          </p:cNvCxnSpPr>
          <p:nvPr/>
        </p:nvCxnSpPr>
        <p:spPr>
          <a:xfrm>
            <a:off x="2752570" y="3467349"/>
            <a:ext cx="503747" cy="10005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Freeform: Shape 119">
            <a:extLst>
              <a:ext uri="{FF2B5EF4-FFF2-40B4-BE49-F238E27FC236}">
                <a16:creationId xmlns:a16="http://schemas.microsoft.com/office/drawing/2014/main" id="{44611FAE-8AF5-84B6-C552-7348BACC3EF6}"/>
              </a:ext>
            </a:extLst>
          </p:cNvPr>
          <p:cNvSpPr/>
          <p:nvPr/>
        </p:nvSpPr>
        <p:spPr>
          <a:xfrm>
            <a:off x="3448575" y="3462164"/>
            <a:ext cx="192026" cy="1005695"/>
          </a:xfrm>
          <a:custGeom>
            <a:avLst/>
            <a:gdLst>
              <a:gd name="connsiteX0" fmla="*/ 0 w 647700"/>
              <a:gd name="connsiteY0" fmla="*/ 1257300 h 1257300"/>
              <a:gd name="connsiteX1" fmla="*/ 0 w 647700"/>
              <a:gd name="connsiteY1" fmla="*/ 0 h 1257300"/>
              <a:gd name="connsiteX2" fmla="*/ 647700 w 647700"/>
              <a:gd name="connsiteY2" fmla="*/ 0 h 1257300"/>
            </a:gdLst>
            <a:ahLst/>
            <a:cxnLst>
              <a:cxn ang="0">
                <a:pos x="connsiteX0" y="connsiteY0"/>
              </a:cxn>
              <a:cxn ang="0">
                <a:pos x="connsiteX1" y="connsiteY1"/>
              </a:cxn>
              <a:cxn ang="0">
                <a:pos x="connsiteX2" y="connsiteY2"/>
              </a:cxn>
            </a:cxnLst>
            <a:rect l="l" t="t" r="r" b="b"/>
            <a:pathLst>
              <a:path w="647700" h="1257300">
                <a:moveTo>
                  <a:pt x="0" y="1257300"/>
                </a:moveTo>
                <a:lnTo>
                  <a:pt x="0" y="0"/>
                </a:lnTo>
                <a:lnTo>
                  <a:pt x="647700" y="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22" name="Oval 121">
            <a:extLst>
              <a:ext uri="{FF2B5EF4-FFF2-40B4-BE49-F238E27FC236}">
                <a16:creationId xmlns:a16="http://schemas.microsoft.com/office/drawing/2014/main" id="{0D445F8B-8CEE-E86F-525B-5C29B437E6D4}"/>
              </a:ext>
            </a:extLst>
          </p:cNvPr>
          <p:cNvSpPr/>
          <p:nvPr/>
        </p:nvSpPr>
        <p:spPr>
          <a:xfrm>
            <a:off x="3129375" y="3981855"/>
            <a:ext cx="253883" cy="249427"/>
          </a:xfrm>
          <a:prstGeom prst="ellipse">
            <a:avLst/>
          </a:prstGeom>
          <a:solidFill>
            <a:srgbClr val="0041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1</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cxnSp>
        <p:nvCxnSpPr>
          <p:cNvPr id="145" name="Straight Arrow Connector 144">
            <a:extLst>
              <a:ext uri="{FF2B5EF4-FFF2-40B4-BE49-F238E27FC236}">
                <a16:creationId xmlns:a16="http://schemas.microsoft.com/office/drawing/2014/main" id="{F6091881-7986-672B-F825-E1EC8B1E6766}"/>
              </a:ext>
            </a:extLst>
          </p:cNvPr>
          <p:cNvCxnSpPr>
            <a:cxnSpLocks/>
          </p:cNvCxnSpPr>
          <p:nvPr/>
        </p:nvCxnSpPr>
        <p:spPr>
          <a:xfrm>
            <a:off x="4021760" y="3917299"/>
            <a:ext cx="0" cy="5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E47B6FC3-7FFD-CE15-D256-2DEC0275FEF4}"/>
              </a:ext>
            </a:extLst>
          </p:cNvPr>
          <p:cNvSpPr/>
          <p:nvPr/>
        </p:nvSpPr>
        <p:spPr>
          <a:xfrm>
            <a:off x="3894664" y="3986745"/>
            <a:ext cx="253883" cy="249427"/>
          </a:xfrm>
          <a:prstGeom prst="ellipse">
            <a:avLst/>
          </a:prstGeom>
          <a:solidFill>
            <a:srgbClr val="0041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2</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sp>
        <p:nvSpPr>
          <p:cNvPr id="148" name="Rectangle 147">
            <a:extLst>
              <a:ext uri="{FF2B5EF4-FFF2-40B4-BE49-F238E27FC236}">
                <a16:creationId xmlns:a16="http://schemas.microsoft.com/office/drawing/2014/main" id="{21B4CCC3-FD3D-E0C7-FA04-2C32FB2268D2}"/>
              </a:ext>
            </a:extLst>
          </p:cNvPr>
          <p:cNvSpPr/>
          <p:nvPr/>
        </p:nvSpPr>
        <p:spPr>
          <a:xfrm>
            <a:off x="3291703" y="1266051"/>
            <a:ext cx="5045310" cy="268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 Data Pipeline Orchestration – Azure Data Factory</a:t>
            </a:r>
          </a:p>
        </p:txBody>
      </p:sp>
      <p:pic>
        <p:nvPicPr>
          <p:cNvPr id="149" name="Picture 148">
            <a:extLst>
              <a:ext uri="{FF2B5EF4-FFF2-40B4-BE49-F238E27FC236}">
                <a16:creationId xmlns:a16="http://schemas.microsoft.com/office/drawing/2014/main" id="{8775F171-31AD-DE45-D009-104279C3ABC5}"/>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63995" y="1235093"/>
            <a:ext cx="271756" cy="267530"/>
          </a:xfrm>
          <a:prstGeom prst="rect">
            <a:avLst/>
          </a:prstGeom>
        </p:spPr>
      </p:pic>
      <p:sp>
        <p:nvSpPr>
          <p:cNvPr id="150" name="Rectangle 149">
            <a:extLst>
              <a:ext uri="{FF2B5EF4-FFF2-40B4-BE49-F238E27FC236}">
                <a16:creationId xmlns:a16="http://schemas.microsoft.com/office/drawing/2014/main" id="{52E69943-2A99-5F7A-204C-F9BD5E5D90BF}"/>
              </a:ext>
            </a:extLst>
          </p:cNvPr>
          <p:cNvSpPr/>
          <p:nvPr/>
        </p:nvSpPr>
        <p:spPr>
          <a:xfrm>
            <a:off x="2905316" y="1547739"/>
            <a:ext cx="5431700" cy="7949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     </a:t>
            </a:r>
            <a:r>
              <a:rPr kumimoji="0" lang="en-US" sz="800" b="0" i="0" u="none" strike="noStrike" kern="1200" cap="none" spc="0" normalizeH="0" baseline="0" noProof="0">
                <a:ln>
                  <a:noFill/>
                </a:ln>
                <a:solidFill>
                  <a:srgbClr val="000000"/>
                </a:solidFill>
                <a:effectLst/>
                <a:uLnTx/>
                <a:uFillTx/>
                <a:latin typeface="Graphik"/>
                <a:ea typeface="+mn-ea"/>
                <a:cs typeface="+mn-cs"/>
              </a:rPr>
              <a:t> </a:t>
            </a:r>
          </a:p>
        </p:txBody>
      </p:sp>
      <p:sp>
        <p:nvSpPr>
          <p:cNvPr id="151" name="Arrow: Left-Right 150">
            <a:extLst>
              <a:ext uri="{FF2B5EF4-FFF2-40B4-BE49-F238E27FC236}">
                <a16:creationId xmlns:a16="http://schemas.microsoft.com/office/drawing/2014/main" id="{2282C87D-5C9E-7F42-316C-059665CCD22F}"/>
              </a:ext>
            </a:extLst>
          </p:cNvPr>
          <p:cNvSpPr/>
          <p:nvPr/>
        </p:nvSpPr>
        <p:spPr>
          <a:xfrm flipV="1">
            <a:off x="2905315" y="2432718"/>
            <a:ext cx="5431699" cy="66718"/>
          </a:xfrm>
          <a:prstGeom prst="lef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FFFFFF"/>
              </a:solidFill>
              <a:effectLst/>
              <a:uLnTx/>
              <a:uFillTx/>
              <a:latin typeface="Graphik"/>
              <a:ea typeface="+mn-ea"/>
              <a:cs typeface="+mn-cs"/>
            </a:endParaRPr>
          </a:p>
        </p:txBody>
      </p:sp>
      <p:sp>
        <p:nvSpPr>
          <p:cNvPr id="152" name="Rectangle 151">
            <a:extLst>
              <a:ext uri="{FF2B5EF4-FFF2-40B4-BE49-F238E27FC236}">
                <a16:creationId xmlns:a16="http://schemas.microsoft.com/office/drawing/2014/main" id="{E9DF62C3-AD03-6AD2-D1BC-8AD25835C332}"/>
              </a:ext>
            </a:extLst>
          </p:cNvPr>
          <p:cNvSpPr/>
          <p:nvPr/>
        </p:nvSpPr>
        <p:spPr>
          <a:xfrm>
            <a:off x="2961163"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Pipeline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Orchestration</a:t>
            </a:r>
          </a:p>
        </p:txBody>
      </p:sp>
      <p:sp>
        <p:nvSpPr>
          <p:cNvPr id="153" name="Rectangle 152">
            <a:extLst>
              <a:ext uri="{FF2B5EF4-FFF2-40B4-BE49-F238E27FC236}">
                <a16:creationId xmlns:a16="http://schemas.microsoft.com/office/drawing/2014/main" id="{3D5E4ACC-3E11-2B0A-27CE-9BB43E829C38}"/>
              </a:ext>
            </a:extLst>
          </p:cNvPr>
          <p:cNvSpPr/>
          <p:nvPr/>
        </p:nvSpPr>
        <p:spPr>
          <a:xfrm>
            <a:off x="4042056"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Metadata Driven mapping</a:t>
            </a:r>
          </a:p>
        </p:txBody>
      </p:sp>
      <p:sp>
        <p:nvSpPr>
          <p:cNvPr id="155" name="Rectangle 154">
            <a:extLst>
              <a:ext uri="{FF2B5EF4-FFF2-40B4-BE49-F238E27FC236}">
                <a16:creationId xmlns:a16="http://schemas.microsoft.com/office/drawing/2014/main" id="{104CE82B-F4F6-65B9-0550-84D283EB2ECB}"/>
              </a:ext>
            </a:extLst>
          </p:cNvPr>
          <p:cNvSpPr/>
          <p:nvPr/>
        </p:nvSpPr>
        <p:spPr>
          <a:xfrm>
            <a:off x="5122948"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Graphi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Data Quality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Configuration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Graphik"/>
              <a:ea typeface="+mn-ea"/>
              <a:cs typeface="+mn-cs"/>
            </a:endParaRPr>
          </a:p>
        </p:txBody>
      </p:sp>
      <p:sp>
        <p:nvSpPr>
          <p:cNvPr id="156" name="Rectangle 155">
            <a:extLst>
              <a:ext uri="{FF2B5EF4-FFF2-40B4-BE49-F238E27FC236}">
                <a16:creationId xmlns:a16="http://schemas.microsoft.com/office/drawing/2014/main" id="{F6F3747A-B784-D664-3888-94AFFCBD6FE5}"/>
              </a:ext>
            </a:extLst>
          </p:cNvPr>
          <p:cNvSpPr/>
          <p:nvPr/>
        </p:nvSpPr>
        <p:spPr>
          <a:xfrm>
            <a:off x="7284735"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Reconciliation</a:t>
            </a:r>
          </a:p>
        </p:txBody>
      </p:sp>
      <p:sp>
        <p:nvSpPr>
          <p:cNvPr id="157" name="Rectangle 156">
            <a:extLst>
              <a:ext uri="{FF2B5EF4-FFF2-40B4-BE49-F238E27FC236}">
                <a16:creationId xmlns:a16="http://schemas.microsoft.com/office/drawing/2014/main" id="{A299AF1E-7B0E-A1BB-2046-1BB11360C5EA}"/>
              </a:ext>
            </a:extLst>
          </p:cNvPr>
          <p:cNvSpPr/>
          <p:nvPr/>
        </p:nvSpPr>
        <p:spPr>
          <a:xfrm>
            <a:off x="6203841"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Graphi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Auditing &amp; Error Handling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Graphik"/>
              <a:ea typeface="+mn-ea"/>
              <a:cs typeface="+mn-cs"/>
            </a:endParaRPr>
          </a:p>
        </p:txBody>
      </p:sp>
      <p:pic>
        <p:nvPicPr>
          <p:cNvPr id="158" name="Picture 157">
            <a:extLst>
              <a:ext uri="{FF2B5EF4-FFF2-40B4-BE49-F238E27FC236}">
                <a16:creationId xmlns:a16="http://schemas.microsoft.com/office/drawing/2014/main" id="{DDC35A18-63B7-1D07-8E96-C6EA6F1BCD02}"/>
              </a:ext>
            </a:extLst>
          </p:cNvPr>
          <p:cNvPicPr>
            <a:picLocks noChangeAspect="1"/>
          </p:cNvPicPr>
          <p:nvPr/>
        </p:nvPicPr>
        <p:blipFill>
          <a:blip r:embed="rId24"/>
          <a:stretch>
            <a:fillRect/>
          </a:stretch>
        </p:blipFill>
        <p:spPr>
          <a:xfrm>
            <a:off x="4644643" y="1570885"/>
            <a:ext cx="233898" cy="291268"/>
          </a:xfrm>
          <a:prstGeom prst="rect">
            <a:avLst/>
          </a:prstGeom>
        </p:spPr>
      </p:pic>
      <p:sp>
        <p:nvSpPr>
          <p:cNvPr id="159" name="Rectangle 158">
            <a:extLst>
              <a:ext uri="{FF2B5EF4-FFF2-40B4-BE49-F238E27FC236}">
                <a16:creationId xmlns:a16="http://schemas.microsoft.com/office/drawing/2014/main" id="{77DAD7D3-5606-BD48-7541-5812BDB702BD}"/>
              </a:ext>
            </a:extLst>
          </p:cNvPr>
          <p:cNvSpPr/>
          <p:nvPr/>
        </p:nvSpPr>
        <p:spPr bwMode="auto">
          <a:xfrm>
            <a:off x="4843632" y="1654964"/>
            <a:ext cx="1754057"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srgbClr val="7500C0"/>
                </a:solidFill>
                <a:effectLst/>
                <a:uLnTx/>
                <a:uFillTx/>
                <a:latin typeface="Graphik"/>
                <a:ea typeface="+mn-ea"/>
                <a:cs typeface="+mn-cs"/>
              </a:rPr>
              <a:t>Metadata Ingestion Framework</a:t>
            </a:r>
          </a:p>
        </p:txBody>
      </p:sp>
      <p:sp>
        <p:nvSpPr>
          <p:cNvPr id="166" name="Freeform: Shape 165">
            <a:extLst>
              <a:ext uri="{FF2B5EF4-FFF2-40B4-BE49-F238E27FC236}">
                <a16:creationId xmlns:a16="http://schemas.microsoft.com/office/drawing/2014/main" id="{3BAA27FD-D169-75B7-FF91-D7E834E7C23B}"/>
              </a:ext>
            </a:extLst>
          </p:cNvPr>
          <p:cNvSpPr/>
          <p:nvPr/>
        </p:nvSpPr>
        <p:spPr>
          <a:xfrm>
            <a:off x="4462342" y="3464907"/>
            <a:ext cx="227528" cy="990991"/>
          </a:xfrm>
          <a:custGeom>
            <a:avLst/>
            <a:gdLst>
              <a:gd name="connsiteX0" fmla="*/ 0 w 647700"/>
              <a:gd name="connsiteY0" fmla="*/ 1257300 h 1257300"/>
              <a:gd name="connsiteX1" fmla="*/ 0 w 647700"/>
              <a:gd name="connsiteY1" fmla="*/ 0 h 1257300"/>
              <a:gd name="connsiteX2" fmla="*/ 647700 w 647700"/>
              <a:gd name="connsiteY2" fmla="*/ 0 h 1257300"/>
            </a:gdLst>
            <a:ahLst/>
            <a:cxnLst>
              <a:cxn ang="0">
                <a:pos x="connsiteX0" y="connsiteY0"/>
              </a:cxn>
              <a:cxn ang="0">
                <a:pos x="connsiteX1" y="connsiteY1"/>
              </a:cxn>
              <a:cxn ang="0">
                <a:pos x="connsiteX2" y="connsiteY2"/>
              </a:cxn>
            </a:cxnLst>
            <a:rect l="l" t="t" r="r" b="b"/>
            <a:pathLst>
              <a:path w="647700" h="1257300">
                <a:moveTo>
                  <a:pt x="0" y="1257300"/>
                </a:moveTo>
                <a:lnTo>
                  <a:pt x="0" y="0"/>
                </a:lnTo>
                <a:lnTo>
                  <a:pt x="647700" y="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cxnSp>
        <p:nvCxnSpPr>
          <p:cNvPr id="168" name="Straight Arrow Connector 167">
            <a:extLst>
              <a:ext uri="{FF2B5EF4-FFF2-40B4-BE49-F238E27FC236}">
                <a16:creationId xmlns:a16="http://schemas.microsoft.com/office/drawing/2014/main" id="{48B97EF7-1BCB-936D-55A0-12FCF632578E}"/>
              </a:ext>
            </a:extLst>
          </p:cNvPr>
          <p:cNvCxnSpPr>
            <a:cxnSpLocks/>
          </p:cNvCxnSpPr>
          <p:nvPr/>
        </p:nvCxnSpPr>
        <p:spPr>
          <a:xfrm>
            <a:off x="5146914" y="3917299"/>
            <a:ext cx="0" cy="5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0E32D7D6-ADF2-6E25-DBDE-A32446AA693C}"/>
              </a:ext>
            </a:extLst>
          </p:cNvPr>
          <p:cNvSpPr/>
          <p:nvPr/>
        </p:nvSpPr>
        <p:spPr>
          <a:xfrm>
            <a:off x="5019973" y="3986745"/>
            <a:ext cx="253883" cy="249427"/>
          </a:xfrm>
          <a:prstGeom prst="ellipse">
            <a:avLst/>
          </a:prstGeom>
          <a:solidFill>
            <a:srgbClr val="0041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3</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sp>
        <p:nvSpPr>
          <p:cNvPr id="170" name="Freeform: Shape 169">
            <a:extLst>
              <a:ext uri="{FF2B5EF4-FFF2-40B4-BE49-F238E27FC236}">
                <a16:creationId xmlns:a16="http://schemas.microsoft.com/office/drawing/2014/main" id="{B0EB8297-7378-49E6-FE69-1B9E0B33698A}"/>
              </a:ext>
            </a:extLst>
          </p:cNvPr>
          <p:cNvSpPr/>
          <p:nvPr/>
        </p:nvSpPr>
        <p:spPr>
          <a:xfrm>
            <a:off x="5675476" y="3464907"/>
            <a:ext cx="227528" cy="990991"/>
          </a:xfrm>
          <a:custGeom>
            <a:avLst/>
            <a:gdLst>
              <a:gd name="connsiteX0" fmla="*/ 0 w 647700"/>
              <a:gd name="connsiteY0" fmla="*/ 1257300 h 1257300"/>
              <a:gd name="connsiteX1" fmla="*/ 0 w 647700"/>
              <a:gd name="connsiteY1" fmla="*/ 0 h 1257300"/>
              <a:gd name="connsiteX2" fmla="*/ 647700 w 647700"/>
              <a:gd name="connsiteY2" fmla="*/ 0 h 1257300"/>
            </a:gdLst>
            <a:ahLst/>
            <a:cxnLst>
              <a:cxn ang="0">
                <a:pos x="connsiteX0" y="connsiteY0"/>
              </a:cxn>
              <a:cxn ang="0">
                <a:pos x="connsiteX1" y="connsiteY1"/>
              </a:cxn>
              <a:cxn ang="0">
                <a:pos x="connsiteX2" y="connsiteY2"/>
              </a:cxn>
            </a:cxnLst>
            <a:rect l="l" t="t" r="r" b="b"/>
            <a:pathLst>
              <a:path w="647700" h="1257300">
                <a:moveTo>
                  <a:pt x="0" y="1257300"/>
                </a:moveTo>
                <a:lnTo>
                  <a:pt x="0" y="0"/>
                </a:lnTo>
                <a:lnTo>
                  <a:pt x="647700" y="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72" name="Oval 171">
            <a:extLst>
              <a:ext uri="{FF2B5EF4-FFF2-40B4-BE49-F238E27FC236}">
                <a16:creationId xmlns:a16="http://schemas.microsoft.com/office/drawing/2014/main" id="{1434E44C-5407-405E-12F4-907F55D18C02}"/>
              </a:ext>
            </a:extLst>
          </p:cNvPr>
          <p:cNvSpPr/>
          <p:nvPr/>
        </p:nvSpPr>
        <p:spPr>
          <a:xfrm>
            <a:off x="6611009" y="3986745"/>
            <a:ext cx="253883" cy="249427"/>
          </a:xfrm>
          <a:prstGeom prst="ellipse">
            <a:avLst/>
          </a:prstGeom>
          <a:solidFill>
            <a:srgbClr val="0041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4</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sp>
        <p:nvSpPr>
          <p:cNvPr id="173" name="Rectangle: Rounded Corners 172">
            <a:extLst>
              <a:ext uri="{FF2B5EF4-FFF2-40B4-BE49-F238E27FC236}">
                <a16:creationId xmlns:a16="http://schemas.microsoft.com/office/drawing/2014/main" id="{B4EA68DF-0DC2-E5E7-830A-C5F20A35E406}"/>
              </a:ext>
            </a:extLst>
          </p:cNvPr>
          <p:cNvSpPr/>
          <p:nvPr/>
        </p:nvSpPr>
        <p:spPr>
          <a:xfrm>
            <a:off x="6875249" y="3335555"/>
            <a:ext cx="1185004" cy="38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DUT Tool</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sp>
        <p:nvSpPr>
          <p:cNvPr id="191" name="TextBox 190">
            <a:extLst>
              <a:ext uri="{FF2B5EF4-FFF2-40B4-BE49-F238E27FC236}">
                <a16:creationId xmlns:a16="http://schemas.microsoft.com/office/drawing/2014/main" id="{369C3056-5185-7F1F-1B5A-AD0FEA110FD0}"/>
              </a:ext>
            </a:extLst>
          </p:cNvPr>
          <p:cNvSpPr txBox="1"/>
          <p:nvPr/>
        </p:nvSpPr>
        <p:spPr>
          <a:xfrm rot="16200000">
            <a:off x="2662229" y="4740027"/>
            <a:ext cx="557845" cy="169277"/>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0000"/>
                </a:solidFill>
                <a:effectLst/>
                <a:highlight>
                  <a:srgbClr val="00FFFF"/>
                </a:highlight>
                <a:uLnTx/>
                <a:uFillTx/>
                <a:latin typeface="Graphik"/>
                <a:ea typeface="+mn-ea"/>
                <a:cs typeface="+mn-cs"/>
              </a:rPr>
              <a:t>Storage</a:t>
            </a:r>
          </a:p>
        </p:txBody>
      </p:sp>
      <p:sp>
        <p:nvSpPr>
          <p:cNvPr id="256" name="Rectangle 255">
            <a:extLst>
              <a:ext uri="{FF2B5EF4-FFF2-40B4-BE49-F238E27FC236}">
                <a16:creationId xmlns:a16="http://schemas.microsoft.com/office/drawing/2014/main" id="{7C1639FD-9BCA-16B1-8C36-A4181C76E078}"/>
              </a:ext>
            </a:extLst>
          </p:cNvPr>
          <p:cNvSpPr/>
          <p:nvPr/>
        </p:nvSpPr>
        <p:spPr>
          <a:xfrm>
            <a:off x="3044290" y="5554104"/>
            <a:ext cx="5193178" cy="753763"/>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     </a:t>
            </a:r>
            <a:r>
              <a:rPr kumimoji="0" lang="en-US" sz="800" b="0" i="0" u="none" strike="noStrike" kern="1200" cap="none" spc="0" normalizeH="0" baseline="0" noProof="0">
                <a:ln>
                  <a:noFill/>
                </a:ln>
                <a:solidFill>
                  <a:srgbClr val="000000"/>
                </a:solidFill>
                <a:effectLst/>
                <a:uLnTx/>
                <a:uFillTx/>
                <a:latin typeface="Graphik"/>
                <a:ea typeface="+mn-ea"/>
                <a:cs typeface="+mn-cs"/>
              </a:rPr>
              <a:t> </a:t>
            </a:r>
          </a:p>
        </p:txBody>
      </p:sp>
      <p:sp>
        <p:nvSpPr>
          <p:cNvPr id="257" name="TextBox 256">
            <a:extLst>
              <a:ext uri="{FF2B5EF4-FFF2-40B4-BE49-F238E27FC236}">
                <a16:creationId xmlns:a16="http://schemas.microsoft.com/office/drawing/2014/main" id="{8F8CF7BB-8A76-F217-D3E0-56160427DEF5}"/>
              </a:ext>
            </a:extLst>
          </p:cNvPr>
          <p:cNvSpPr txBox="1"/>
          <p:nvPr/>
        </p:nvSpPr>
        <p:spPr>
          <a:xfrm rot="16200000">
            <a:off x="2588491" y="5810792"/>
            <a:ext cx="705321" cy="169277"/>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0000"/>
                </a:solidFill>
                <a:effectLst/>
                <a:highlight>
                  <a:srgbClr val="00FFFF"/>
                </a:highlight>
                <a:uLnTx/>
                <a:uFillTx/>
                <a:latin typeface="Graphik"/>
                <a:ea typeface="+mn-ea"/>
                <a:cs typeface="+mn-cs"/>
              </a:rPr>
              <a:t>Reporting</a:t>
            </a:r>
          </a:p>
        </p:txBody>
      </p:sp>
      <p:cxnSp>
        <p:nvCxnSpPr>
          <p:cNvPr id="258" name="Connector: Elbow 257">
            <a:extLst>
              <a:ext uri="{FF2B5EF4-FFF2-40B4-BE49-F238E27FC236}">
                <a16:creationId xmlns:a16="http://schemas.microsoft.com/office/drawing/2014/main" id="{D2F94B92-01B5-F1C5-0173-1C7A973F62E1}"/>
              </a:ext>
            </a:extLst>
          </p:cNvPr>
          <p:cNvCxnSpPr>
            <a:cxnSpLocks/>
            <a:stCxn id="82" idx="3"/>
          </p:cNvCxnSpPr>
          <p:nvPr/>
        </p:nvCxnSpPr>
        <p:spPr>
          <a:xfrm flipV="1">
            <a:off x="6899827" y="3600913"/>
            <a:ext cx="327906" cy="11441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21E6F212-887E-34B4-4796-1F76B7BCD836}"/>
              </a:ext>
            </a:extLst>
          </p:cNvPr>
          <p:cNvCxnSpPr>
            <a:cxnSpLocks/>
          </p:cNvCxnSpPr>
          <p:nvPr/>
        </p:nvCxnSpPr>
        <p:spPr>
          <a:xfrm>
            <a:off x="7695363" y="3616930"/>
            <a:ext cx="0" cy="94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94D7D365-2122-6509-3FF1-F8DBAAB33BCC}"/>
              </a:ext>
            </a:extLst>
          </p:cNvPr>
          <p:cNvSpPr txBox="1"/>
          <p:nvPr/>
        </p:nvSpPr>
        <p:spPr>
          <a:xfrm>
            <a:off x="8681806" y="4779338"/>
            <a:ext cx="397512" cy="123111"/>
          </a:xfrm>
          <a:prstGeom prst="rect">
            <a:avLst/>
          </a:prstGeom>
          <a:no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mn-cs"/>
              </a:rPr>
              <a:t>CMT IN</a:t>
            </a:r>
            <a:endParaRPr kumimoji="0" lang="en-IN" sz="800" b="0" i="0" u="none" strike="noStrike" kern="1200" cap="none" spc="0" normalizeH="0" baseline="0" noProof="0">
              <a:ln>
                <a:noFill/>
              </a:ln>
              <a:solidFill>
                <a:srgbClr val="000000"/>
              </a:solidFill>
              <a:effectLst/>
              <a:uLnTx/>
              <a:uFillTx/>
              <a:latin typeface="Graphik"/>
              <a:ea typeface="+mn-ea"/>
              <a:cs typeface="+mn-cs"/>
            </a:endParaRPr>
          </a:p>
        </p:txBody>
      </p:sp>
      <p:sp>
        <p:nvSpPr>
          <p:cNvPr id="274" name="TextBox 273">
            <a:extLst>
              <a:ext uri="{FF2B5EF4-FFF2-40B4-BE49-F238E27FC236}">
                <a16:creationId xmlns:a16="http://schemas.microsoft.com/office/drawing/2014/main" id="{5FDE68B8-4B24-1E90-ACAE-83724E93F6A8}"/>
              </a:ext>
            </a:extLst>
          </p:cNvPr>
          <p:cNvSpPr txBox="1"/>
          <p:nvPr/>
        </p:nvSpPr>
        <p:spPr>
          <a:xfrm>
            <a:off x="8633180" y="3688344"/>
            <a:ext cx="438962" cy="12311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mn-cs"/>
              </a:rPr>
              <a:t>CMTOUT</a:t>
            </a:r>
            <a:endParaRPr kumimoji="0" lang="en-IN" sz="800" b="0" i="0" u="none" strike="noStrike" kern="1200" cap="none" spc="0" normalizeH="0" baseline="0" noProof="0">
              <a:ln>
                <a:noFill/>
              </a:ln>
              <a:solidFill>
                <a:srgbClr val="000000"/>
              </a:solidFill>
              <a:effectLst/>
              <a:uLnTx/>
              <a:uFillTx/>
              <a:latin typeface="Graphik"/>
              <a:ea typeface="+mn-ea"/>
              <a:cs typeface="+mn-cs"/>
            </a:endParaRPr>
          </a:p>
        </p:txBody>
      </p:sp>
      <p:sp>
        <p:nvSpPr>
          <p:cNvPr id="276" name="TextBox 275">
            <a:extLst>
              <a:ext uri="{FF2B5EF4-FFF2-40B4-BE49-F238E27FC236}">
                <a16:creationId xmlns:a16="http://schemas.microsoft.com/office/drawing/2014/main" id="{33BF6D56-851E-0465-D6E1-9C4B62C902F5}"/>
              </a:ext>
            </a:extLst>
          </p:cNvPr>
          <p:cNvSpPr txBox="1"/>
          <p:nvPr/>
        </p:nvSpPr>
        <p:spPr>
          <a:xfrm>
            <a:off x="9881747" y="4777427"/>
            <a:ext cx="397512" cy="123111"/>
          </a:xfrm>
          <a:prstGeom prst="rect">
            <a:avLst/>
          </a:prstGeom>
          <a:no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mn-cs"/>
              </a:rPr>
              <a:t>GW-CC</a:t>
            </a:r>
          </a:p>
        </p:txBody>
      </p:sp>
      <p:sp>
        <p:nvSpPr>
          <p:cNvPr id="277" name="TextBox 276">
            <a:extLst>
              <a:ext uri="{FF2B5EF4-FFF2-40B4-BE49-F238E27FC236}">
                <a16:creationId xmlns:a16="http://schemas.microsoft.com/office/drawing/2014/main" id="{F61AF97B-DED4-4C7F-B381-D1D0F8ACCAEF}"/>
              </a:ext>
            </a:extLst>
          </p:cNvPr>
          <p:cNvSpPr txBox="1"/>
          <p:nvPr/>
        </p:nvSpPr>
        <p:spPr>
          <a:xfrm>
            <a:off x="9093996" y="3934565"/>
            <a:ext cx="734314" cy="33112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CMT Batch</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pic>
        <p:nvPicPr>
          <p:cNvPr id="278" name="Picture 8" descr="Leveraging Guidewire Cloud Platform for Local Insurance Content Agility in  Australia and New Zealand | Guidewire">
            <a:extLst>
              <a:ext uri="{FF2B5EF4-FFF2-40B4-BE49-F238E27FC236}">
                <a16:creationId xmlns:a16="http://schemas.microsoft.com/office/drawing/2014/main" id="{282FD489-88C4-CB73-A301-FF125CEBFE0F}"/>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277" t="431" r="8277" b="431"/>
          <a:stretch/>
        </p:blipFill>
        <p:spPr bwMode="auto">
          <a:xfrm>
            <a:off x="9790313" y="2376897"/>
            <a:ext cx="565412" cy="38449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cxnSp>
        <p:nvCxnSpPr>
          <p:cNvPr id="280" name="Connector: Elbow 279">
            <a:extLst>
              <a:ext uri="{FF2B5EF4-FFF2-40B4-BE49-F238E27FC236}">
                <a16:creationId xmlns:a16="http://schemas.microsoft.com/office/drawing/2014/main" id="{5D7CA7A1-228D-6ED9-0F33-1477433FD411}"/>
              </a:ext>
            </a:extLst>
          </p:cNvPr>
          <p:cNvCxnSpPr>
            <a:cxnSpLocks/>
            <a:stCxn id="277" idx="0"/>
            <a:endCxn id="304" idx="3"/>
          </p:cNvCxnSpPr>
          <p:nvPr/>
        </p:nvCxnSpPr>
        <p:spPr>
          <a:xfrm rot="16200000" flipV="1">
            <a:off x="9016191" y="3489602"/>
            <a:ext cx="443646" cy="4462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D9A2C46A-625F-6DD8-6A85-4DC61A7830B3}"/>
              </a:ext>
            </a:extLst>
          </p:cNvPr>
          <p:cNvCxnSpPr>
            <a:cxnSpLocks/>
            <a:endCxn id="277" idx="1"/>
          </p:cNvCxnSpPr>
          <p:nvPr/>
        </p:nvCxnSpPr>
        <p:spPr>
          <a:xfrm rot="5400000" flipH="1" flipV="1">
            <a:off x="8751634" y="4213879"/>
            <a:ext cx="456110" cy="2286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Connector: Elbow 281">
            <a:extLst>
              <a:ext uri="{FF2B5EF4-FFF2-40B4-BE49-F238E27FC236}">
                <a16:creationId xmlns:a16="http://schemas.microsoft.com/office/drawing/2014/main" id="{16F2236D-39F8-240A-C369-B7E7D3E76993}"/>
              </a:ext>
            </a:extLst>
          </p:cNvPr>
          <p:cNvCxnSpPr>
            <a:cxnSpLocks/>
            <a:stCxn id="277" idx="3"/>
            <a:endCxn id="287" idx="0"/>
          </p:cNvCxnSpPr>
          <p:nvPr/>
        </p:nvCxnSpPr>
        <p:spPr>
          <a:xfrm>
            <a:off x="9828310" y="4100130"/>
            <a:ext cx="247240" cy="2590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3" name="Oval 282">
            <a:extLst>
              <a:ext uri="{FF2B5EF4-FFF2-40B4-BE49-F238E27FC236}">
                <a16:creationId xmlns:a16="http://schemas.microsoft.com/office/drawing/2014/main" id="{34BA8B9F-4964-10B7-59B1-DF0B5744FBCC}"/>
              </a:ext>
            </a:extLst>
          </p:cNvPr>
          <p:cNvSpPr/>
          <p:nvPr/>
        </p:nvSpPr>
        <p:spPr>
          <a:xfrm>
            <a:off x="9947340" y="3999734"/>
            <a:ext cx="219167" cy="214411"/>
          </a:xfrm>
          <a:prstGeom prst="ellipse">
            <a:avLst/>
          </a:prstGeom>
          <a:solidFill>
            <a:srgbClr val="0041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6</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pic>
        <p:nvPicPr>
          <p:cNvPr id="286" name="Picture 285">
            <a:extLst>
              <a:ext uri="{FF2B5EF4-FFF2-40B4-BE49-F238E27FC236}">
                <a16:creationId xmlns:a16="http://schemas.microsoft.com/office/drawing/2014/main" id="{BB6EFF85-3C52-2D9C-A78E-AD063C11DB11}"/>
              </a:ext>
            </a:extLst>
          </p:cNvPr>
          <p:cNvPicPr>
            <a:picLocks noChangeAspect="1"/>
          </p:cNvPicPr>
          <p:nvPr/>
        </p:nvPicPr>
        <p:blipFill>
          <a:blip r:embed="rId15"/>
          <a:stretch>
            <a:fillRect/>
          </a:stretch>
        </p:blipFill>
        <p:spPr>
          <a:xfrm>
            <a:off x="8678640" y="4359221"/>
            <a:ext cx="336234" cy="357927"/>
          </a:xfrm>
          <a:prstGeom prst="rect">
            <a:avLst/>
          </a:prstGeom>
        </p:spPr>
      </p:pic>
      <p:pic>
        <p:nvPicPr>
          <p:cNvPr id="287" name="Picture 286">
            <a:extLst>
              <a:ext uri="{FF2B5EF4-FFF2-40B4-BE49-F238E27FC236}">
                <a16:creationId xmlns:a16="http://schemas.microsoft.com/office/drawing/2014/main" id="{BF40949E-590E-0026-C943-152FF5FB49B8}"/>
              </a:ext>
            </a:extLst>
          </p:cNvPr>
          <p:cNvPicPr>
            <a:picLocks noChangeAspect="1"/>
          </p:cNvPicPr>
          <p:nvPr/>
        </p:nvPicPr>
        <p:blipFill>
          <a:blip r:embed="rId15"/>
          <a:stretch>
            <a:fillRect/>
          </a:stretch>
        </p:blipFill>
        <p:spPr>
          <a:xfrm>
            <a:off x="9907433" y="4359221"/>
            <a:ext cx="336234" cy="357927"/>
          </a:xfrm>
          <a:prstGeom prst="rect">
            <a:avLst/>
          </a:prstGeom>
        </p:spPr>
      </p:pic>
      <p:cxnSp>
        <p:nvCxnSpPr>
          <p:cNvPr id="293" name="Connector: Elbow 292">
            <a:extLst>
              <a:ext uri="{FF2B5EF4-FFF2-40B4-BE49-F238E27FC236}">
                <a16:creationId xmlns:a16="http://schemas.microsoft.com/office/drawing/2014/main" id="{0A96F673-308B-EE6E-4E76-E1B6EC238969}"/>
              </a:ext>
            </a:extLst>
          </p:cNvPr>
          <p:cNvCxnSpPr>
            <a:cxnSpLocks/>
          </p:cNvCxnSpPr>
          <p:nvPr/>
        </p:nvCxnSpPr>
        <p:spPr>
          <a:xfrm>
            <a:off x="8060253" y="3526385"/>
            <a:ext cx="618387" cy="1011800"/>
          </a:xfrm>
          <a:prstGeom prst="bentConnector3">
            <a:avLst>
              <a:gd name="adj1" fmla="val 34597"/>
            </a:avLst>
          </a:prstGeom>
          <a:ln>
            <a:tailEnd type="triangle"/>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A0D1BD8-3276-5224-FAEF-E1A776B10C69}"/>
              </a:ext>
            </a:extLst>
          </p:cNvPr>
          <p:cNvSpPr/>
          <p:nvPr/>
        </p:nvSpPr>
        <p:spPr>
          <a:xfrm>
            <a:off x="8144499" y="3986745"/>
            <a:ext cx="253883" cy="249427"/>
          </a:xfrm>
          <a:prstGeom prst="ellipse">
            <a:avLst/>
          </a:prstGeom>
          <a:solidFill>
            <a:srgbClr val="0041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5</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pic>
        <p:nvPicPr>
          <p:cNvPr id="304" name="Picture 303">
            <a:extLst>
              <a:ext uri="{FF2B5EF4-FFF2-40B4-BE49-F238E27FC236}">
                <a16:creationId xmlns:a16="http://schemas.microsoft.com/office/drawing/2014/main" id="{83B275FA-84F2-7B14-0D78-6C0139939878}"/>
              </a:ext>
            </a:extLst>
          </p:cNvPr>
          <p:cNvPicPr>
            <a:picLocks noChangeAspect="1"/>
          </p:cNvPicPr>
          <p:nvPr/>
        </p:nvPicPr>
        <p:blipFill>
          <a:blip r:embed="rId15"/>
          <a:stretch>
            <a:fillRect/>
          </a:stretch>
        </p:blipFill>
        <p:spPr>
          <a:xfrm>
            <a:off x="8678640" y="3311955"/>
            <a:ext cx="336234" cy="357927"/>
          </a:xfrm>
          <a:prstGeom prst="rect">
            <a:avLst/>
          </a:prstGeom>
        </p:spPr>
      </p:pic>
      <p:cxnSp>
        <p:nvCxnSpPr>
          <p:cNvPr id="306" name="Connector: Elbow 305">
            <a:extLst>
              <a:ext uri="{FF2B5EF4-FFF2-40B4-BE49-F238E27FC236}">
                <a16:creationId xmlns:a16="http://schemas.microsoft.com/office/drawing/2014/main" id="{A40BE7AB-81CE-EDE6-CC62-239F8C55371A}"/>
              </a:ext>
            </a:extLst>
          </p:cNvPr>
          <p:cNvCxnSpPr>
            <a:cxnSpLocks/>
            <a:stCxn id="304" idx="0"/>
            <a:endCxn id="173" idx="0"/>
          </p:cNvCxnSpPr>
          <p:nvPr/>
        </p:nvCxnSpPr>
        <p:spPr>
          <a:xfrm rot="16200000" flipH="1" flipV="1">
            <a:off x="8145454" y="2634252"/>
            <a:ext cx="23600" cy="1379006"/>
          </a:xfrm>
          <a:prstGeom prst="bentConnector3">
            <a:avLst>
              <a:gd name="adj1" fmla="val -968644"/>
            </a:avLst>
          </a:prstGeom>
          <a:ln>
            <a:tailEnd type="triangle"/>
          </a:ln>
        </p:spPr>
        <p:style>
          <a:lnRef idx="1">
            <a:schemeClr val="accent1"/>
          </a:lnRef>
          <a:fillRef idx="0">
            <a:schemeClr val="accent1"/>
          </a:fillRef>
          <a:effectRef idx="0">
            <a:schemeClr val="accent1"/>
          </a:effectRef>
          <a:fontRef idx="minor">
            <a:schemeClr val="tx1"/>
          </a:fontRef>
        </p:style>
      </p:cxnSp>
      <p:sp>
        <p:nvSpPr>
          <p:cNvPr id="321" name="Oval 320">
            <a:extLst>
              <a:ext uri="{FF2B5EF4-FFF2-40B4-BE49-F238E27FC236}">
                <a16:creationId xmlns:a16="http://schemas.microsoft.com/office/drawing/2014/main" id="{54859815-7370-B0FB-7FD0-551B78ADA9E9}"/>
              </a:ext>
            </a:extLst>
          </p:cNvPr>
          <p:cNvSpPr/>
          <p:nvPr/>
        </p:nvSpPr>
        <p:spPr>
          <a:xfrm>
            <a:off x="7566155" y="3986745"/>
            <a:ext cx="253883" cy="249427"/>
          </a:xfrm>
          <a:prstGeom prst="ellipse">
            <a:avLst/>
          </a:prstGeom>
          <a:solidFill>
            <a:srgbClr val="0041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8</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sp>
        <p:nvSpPr>
          <p:cNvPr id="322" name="Oval 321">
            <a:extLst>
              <a:ext uri="{FF2B5EF4-FFF2-40B4-BE49-F238E27FC236}">
                <a16:creationId xmlns:a16="http://schemas.microsoft.com/office/drawing/2014/main" id="{FBA258ED-8DB6-1C6B-D734-7EF0F83CB831}"/>
              </a:ext>
            </a:extLst>
          </p:cNvPr>
          <p:cNvSpPr/>
          <p:nvPr/>
        </p:nvSpPr>
        <p:spPr>
          <a:xfrm>
            <a:off x="8743078" y="3010703"/>
            <a:ext cx="219167" cy="214411"/>
          </a:xfrm>
          <a:prstGeom prst="ellipse">
            <a:avLst/>
          </a:prstGeom>
          <a:solidFill>
            <a:srgbClr val="0041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7</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pic>
        <p:nvPicPr>
          <p:cNvPr id="334" name="Picture 333">
            <a:extLst>
              <a:ext uri="{FF2B5EF4-FFF2-40B4-BE49-F238E27FC236}">
                <a16:creationId xmlns:a16="http://schemas.microsoft.com/office/drawing/2014/main" id="{1776CDE0-8305-D4F6-0457-AA804305A93B}"/>
              </a:ext>
            </a:extLst>
          </p:cNvPr>
          <p:cNvPicPr>
            <a:picLocks noChangeAspect="1"/>
          </p:cNvPicPr>
          <p:nvPr/>
        </p:nvPicPr>
        <p:blipFill>
          <a:blip r:embed="rId14"/>
          <a:stretch>
            <a:fillRect/>
          </a:stretch>
        </p:blipFill>
        <p:spPr>
          <a:xfrm>
            <a:off x="4171531" y="5663528"/>
            <a:ext cx="254425" cy="266241"/>
          </a:xfrm>
          <a:prstGeom prst="rect">
            <a:avLst/>
          </a:prstGeom>
        </p:spPr>
      </p:pic>
      <p:sp>
        <p:nvSpPr>
          <p:cNvPr id="335" name="Rectangle 334">
            <a:extLst>
              <a:ext uri="{FF2B5EF4-FFF2-40B4-BE49-F238E27FC236}">
                <a16:creationId xmlns:a16="http://schemas.microsoft.com/office/drawing/2014/main" id="{E17115FE-D8D0-3092-5A67-52941818676C}"/>
              </a:ext>
            </a:extLst>
          </p:cNvPr>
          <p:cNvSpPr/>
          <p:nvPr/>
        </p:nvSpPr>
        <p:spPr bwMode="auto">
          <a:xfrm>
            <a:off x="3862594" y="5954808"/>
            <a:ext cx="889331" cy="10772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a:ea typeface="+mn-ea"/>
                <a:cs typeface="+mn-cs"/>
              </a:rPr>
              <a:t>Data Quality Reports</a:t>
            </a:r>
          </a:p>
        </p:txBody>
      </p:sp>
      <p:pic>
        <p:nvPicPr>
          <p:cNvPr id="340" name="Picture 339" descr="Icon&#10;&#10;Description automatically generated">
            <a:extLst>
              <a:ext uri="{FF2B5EF4-FFF2-40B4-BE49-F238E27FC236}">
                <a16:creationId xmlns:a16="http://schemas.microsoft.com/office/drawing/2014/main" id="{94CD30A0-76E0-6C59-DB16-8589EC3D72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2184" y="5751694"/>
            <a:ext cx="298051" cy="257782"/>
          </a:xfrm>
          <a:prstGeom prst="rect">
            <a:avLst/>
          </a:prstGeom>
        </p:spPr>
      </p:pic>
      <p:sp>
        <p:nvSpPr>
          <p:cNvPr id="342" name="TextBox 341">
            <a:extLst>
              <a:ext uri="{FF2B5EF4-FFF2-40B4-BE49-F238E27FC236}">
                <a16:creationId xmlns:a16="http://schemas.microsoft.com/office/drawing/2014/main" id="{F2B0C5C9-2667-189A-4ED0-6888EE085843}"/>
              </a:ext>
            </a:extLst>
          </p:cNvPr>
          <p:cNvSpPr txBox="1"/>
          <p:nvPr/>
        </p:nvSpPr>
        <p:spPr>
          <a:xfrm>
            <a:off x="6772589" y="6040266"/>
            <a:ext cx="777240" cy="107722"/>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Graphik"/>
                <a:ea typeface="+mn-ea"/>
                <a:cs typeface="+mn-cs"/>
              </a:rPr>
              <a:t>Email Notification</a:t>
            </a:r>
            <a:endParaRPr kumimoji="0" lang="en-IN" sz="700" b="0" i="0" u="none" strike="noStrike" kern="1200" cap="none" spc="0" normalizeH="0" baseline="0" noProof="0">
              <a:ln>
                <a:noFill/>
              </a:ln>
              <a:solidFill>
                <a:srgbClr val="000000"/>
              </a:solidFill>
              <a:effectLst/>
              <a:uLnTx/>
              <a:uFillTx/>
              <a:latin typeface="Graphik"/>
              <a:ea typeface="+mn-ea"/>
              <a:cs typeface="+mn-cs"/>
            </a:endParaRPr>
          </a:p>
        </p:txBody>
      </p:sp>
      <p:cxnSp>
        <p:nvCxnSpPr>
          <p:cNvPr id="347" name="Straight Arrow Connector 346">
            <a:extLst>
              <a:ext uri="{FF2B5EF4-FFF2-40B4-BE49-F238E27FC236}">
                <a16:creationId xmlns:a16="http://schemas.microsoft.com/office/drawing/2014/main" id="{A91987BA-EB80-BB05-139F-50034F0A0633}"/>
              </a:ext>
            </a:extLst>
          </p:cNvPr>
          <p:cNvCxnSpPr>
            <a:cxnSpLocks/>
          </p:cNvCxnSpPr>
          <p:nvPr/>
        </p:nvCxnSpPr>
        <p:spPr>
          <a:xfrm>
            <a:off x="4299638" y="4941978"/>
            <a:ext cx="0" cy="72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3" name="Picture 362">
            <a:extLst>
              <a:ext uri="{FF2B5EF4-FFF2-40B4-BE49-F238E27FC236}">
                <a16:creationId xmlns:a16="http://schemas.microsoft.com/office/drawing/2014/main" id="{2FA644D5-4056-12D4-971C-E10F487C105D}"/>
              </a:ext>
            </a:extLst>
          </p:cNvPr>
          <p:cNvPicPr>
            <a:picLocks noChangeAspect="1"/>
          </p:cNvPicPr>
          <p:nvPr/>
        </p:nvPicPr>
        <p:blipFill>
          <a:blip r:embed="rId14"/>
          <a:stretch>
            <a:fillRect/>
          </a:stretch>
        </p:blipFill>
        <p:spPr>
          <a:xfrm>
            <a:off x="5625151" y="5781017"/>
            <a:ext cx="254425" cy="266241"/>
          </a:xfrm>
          <a:prstGeom prst="rect">
            <a:avLst/>
          </a:prstGeom>
        </p:spPr>
      </p:pic>
      <p:sp>
        <p:nvSpPr>
          <p:cNvPr id="364" name="Rectangle 363">
            <a:extLst>
              <a:ext uri="{FF2B5EF4-FFF2-40B4-BE49-F238E27FC236}">
                <a16:creationId xmlns:a16="http://schemas.microsoft.com/office/drawing/2014/main" id="{669BE448-99D7-82C8-2C76-8630D9E515D0}"/>
              </a:ext>
            </a:extLst>
          </p:cNvPr>
          <p:cNvSpPr/>
          <p:nvPr/>
        </p:nvSpPr>
        <p:spPr bwMode="auto">
          <a:xfrm>
            <a:off x="5315786" y="6136331"/>
            <a:ext cx="976686" cy="10772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a:ea typeface="+mn-ea"/>
                <a:cs typeface="+mn-cs"/>
              </a:rPr>
              <a:t>Reconciliation reports</a:t>
            </a:r>
          </a:p>
        </p:txBody>
      </p:sp>
      <p:cxnSp>
        <p:nvCxnSpPr>
          <p:cNvPr id="365" name="Connector: Elbow 364">
            <a:extLst>
              <a:ext uri="{FF2B5EF4-FFF2-40B4-BE49-F238E27FC236}">
                <a16:creationId xmlns:a16="http://schemas.microsoft.com/office/drawing/2014/main" id="{156166E8-D2DB-ECAE-F01F-A56341E78370}"/>
              </a:ext>
            </a:extLst>
          </p:cNvPr>
          <p:cNvCxnSpPr>
            <a:cxnSpLocks/>
            <a:stCxn id="70" idx="2"/>
            <a:endCxn id="364" idx="1"/>
          </p:cNvCxnSpPr>
          <p:nvPr/>
        </p:nvCxnSpPr>
        <p:spPr>
          <a:xfrm rot="16200000" flipH="1">
            <a:off x="3977655" y="4852060"/>
            <a:ext cx="1240327" cy="14359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6165882-E397-F155-3AF8-DA55C51EFECB}"/>
              </a:ext>
            </a:extLst>
          </p:cNvPr>
          <p:cNvCxnSpPr>
            <a:cxnSpLocks/>
            <a:stCxn id="83" idx="2"/>
            <a:endCxn id="364" idx="3"/>
          </p:cNvCxnSpPr>
          <p:nvPr/>
        </p:nvCxnSpPr>
        <p:spPr>
          <a:xfrm rot="5400000">
            <a:off x="6504963" y="5019963"/>
            <a:ext cx="957739" cy="13827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2" name="Rectangle 381">
            <a:extLst>
              <a:ext uri="{FF2B5EF4-FFF2-40B4-BE49-F238E27FC236}">
                <a16:creationId xmlns:a16="http://schemas.microsoft.com/office/drawing/2014/main" id="{49A89044-6958-8404-7530-ABE536E73955}"/>
              </a:ext>
            </a:extLst>
          </p:cNvPr>
          <p:cNvSpPr/>
          <p:nvPr/>
        </p:nvSpPr>
        <p:spPr bwMode="auto">
          <a:xfrm>
            <a:off x="5903004" y="2670872"/>
            <a:ext cx="588528" cy="24622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Meta Data Driven</a:t>
            </a:r>
          </a:p>
        </p:txBody>
      </p:sp>
      <p:sp>
        <p:nvSpPr>
          <p:cNvPr id="383" name="Rectangle 382">
            <a:extLst>
              <a:ext uri="{FF2B5EF4-FFF2-40B4-BE49-F238E27FC236}">
                <a16:creationId xmlns:a16="http://schemas.microsoft.com/office/drawing/2014/main" id="{2EBC63AB-9B6F-9436-694D-9214BF309FE0}"/>
              </a:ext>
            </a:extLst>
          </p:cNvPr>
          <p:cNvSpPr/>
          <p:nvPr/>
        </p:nvSpPr>
        <p:spPr bwMode="auto">
          <a:xfrm>
            <a:off x="1870407" y="2050621"/>
            <a:ext cx="725953" cy="153888"/>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00000"/>
                </a:solidFill>
                <a:effectLst/>
                <a:highlight>
                  <a:srgbClr val="00FFFF"/>
                </a:highlight>
                <a:uLnTx/>
                <a:uFillTx/>
                <a:latin typeface="Graphik"/>
                <a:ea typeface="+mn-ea"/>
                <a:cs typeface="+mn-cs"/>
              </a:rPr>
              <a:t>Source DB</a:t>
            </a:r>
          </a:p>
        </p:txBody>
      </p:sp>
      <p:sp>
        <p:nvSpPr>
          <p:cNvPr id="384" name="Rectangle 383">
            <a:extLst>
              <a:ext uri="{FF2B5EF4-FFF2-40B4-BE49-F238E27FC236}">
                <a16:creationId xmlns:a16="http://schemas.microsoft.com/office/drawing/2014/main" id="{80709C83-595A-A477-585E-8849527D645B}"/>
              </a:ext>
            </a:extLst>
          </p:cNvPr>
          <p:cNvSpPr/>
          <p:nvPr/>
        </p:nvSpPr>
        <p:spPr bwMode="auto">
          <a:xfrm>
            <a:off x="9056184" y="2052007"/>
            <a:ext cx="809939" cy="153888"/>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00000"/>
                </a:solidFill>
                <a:effectLst/>
                <a:highlight>
                  <a:srgbClr val="00FFFF"/>
                </a:highlight>
                <a:uLnTx/>
                <a:uFillTx/>
                <a:latin typeface="Graphik"/>
                <a:ea typeface="+mn-ea"/>
                <a:cs typeface="+mn-cs"/>
              </a:rPr>
              <a:t>Target DB</a:t>
            </a:r>
          </a:p>
        </p:txBody>
      </p:sp>
      <p:sp>
        <p:nvSpPr>
          <p:cNvPr id="389" name="Rectangle 388">
            <a:extLst>
              <a:ext uri="{FF2B5EF4-FFF2-40B4-BE49-F238E27FC236}">
                <a16:creationId xmlns:a16="http://schemas.microsoft.com/office/drawing/2014/main" id="{4CB2260E-7986-A3D1-7457-B1DFE8820A01}"/>
              </a:ext>
            </a:extLst>
          </p:cNvPr>
          <p:cNvSpPr/>
          <p:nvPr/>
        </p:nvSpPr>
        <p:spPr>
          <a:xfrm>
            <a:off x="3553004" y="4474492"/>
            <a:ext cx="1429756" cy="52361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Graphik"/>
              <a:ea typeface="+mn-ea"/>
              <a:cs typeface="+mn-cs"/>
            </a:endParaRPr>
          </a:p>
        </p:txBody>
      </p:sp>
      <p:pic>
        <p:nvPicPr>
          <p:cNvPr id="3" name="Picture 10" descr="P&amp;C Insurance Software &amp; Technology | Guidewire">
            <a:extLst>
              <a:ext uri="{FF2B5EF4-FFF2-40B4-BE49-F238E27FC236}">
                <a16:creationId xmlns:a16="http://schemas.microsoft.com/office/drawing/2014/main" id="{52BF7582-CB45-84B8-7FEB-FC64EBE8AC4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515" t="35752" r="6515" b="35751"/>
          <a:stretch/>
        </p:blipFill>
        <p:spPr bwMode="auto">
          <a:xfrm>
            <a:off x="8579604" y="2420034"/>
            <a:ext cx="1153318" cy="2830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CD6D14-B142-25D1-835C-2E5A8A29FF96}"/>
              </a:ext>
            </a:extLst>
          </p:cNvPr>
          <p:cNvPicPr>
            <a:picLocks noChangeAspect="1"/>
          </p:cNvPicPr>
          <p:nvPr/>
        </p:nvPicPr>
        <p:blipFill>
          <a:blip r:embed="rId15"/>
          <a:stretch>
            <a:fillRect/>
          </a:stretch>
        </p:blipFill>
        <p:spPr>
          <a:xfrm>
            <a:off x="3090527" y="4525842"/>
            <a:ext cx="418295" cy="445282"/>
          </a:xfrm>
          <a:prstGeom prst="rect">
            <a:avLst/>
          </a:prstGeom>
        </p:spPr>
      </p:pic>
      <p:sp>
        <p:nvSpPr>
          <p:cNvPr id="6" name="Rectangle 5">
            <a:extLst>
              <a:ext uri="{FF2B5EF4-FFF2-40B4-BE49-F238E27FC236}">
                <a16:creationId xmlns:a16="http://schemas.microsoft.com/office/drawing/2014/main" id="{7EA47D70-19B5-5791-A1DC-5CE9A63ABD9C}"/>
              </a:ext>
            </a:extLst>
          </p:cNvPr>
          <p:cNvSpPr/>
          <p:nvPr/>
        </p:nvSpPr>
        <p:spPr bwMode="auto">
          <a:xfrm>
            <a:off x="2949136" y="5055224"/>
            <a:ext cx="816720"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Azure SQL</a:t>
            </a:r>
          </a:p>
        </p:txBody>
      </p:sp>
      <p:sp>
        <p:nvSpPr>
          <p:cNvPr id="7" name="Rectangle 6">
            <a:extLst>
              <a:ext uri="{FF2B5EF4-FFF2-40B4-BE49-F238E27FC236}">
                <a16:creationId xmlns:a16="http://schemas.microsoft.com/office/drawing/2014/main" id="{71F2879B-6011-E9BA-20A4-C3FF9C9C862F}"/>
              </a:ext>
            </a:extLst>
          </p:cNvPr>
          <p:cNvSpPr/>
          <p:nvPr/>
        </p:nvSpPr>
        <p:spPr>
          <a:xfrm>
            <a:off x="1704320" y="4183090"/>
            <a:ext cx="1038374" cy="841661"/>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Graphik"/>
                <a:ea typeface="+mn-ea"/>
                <a:cs typeface="+mn-cs"/>
              </a:rPr>
              <a:t>Wins(MF)</a:t>
            </a:r>
          </a:p>
        </p:txBody>
      </p:sp>
      <p:cxnSp>
        <p:nvCxnSpPr>
          <p:cNvPr id="10" name="Straight Arrow Connector 9">
            <a:extLst>
              <a:ext uri="{FF2B5EF4-FFF2-40B4-BE49-F238E27FC236}">
                <a16:creationId xmlns:a16="http://schemas.microsoft.com/office/drawing/2014/main" id="{6B51E914-8ED8-045D-697A-933980F3C9C3}"/>
              </a:ext>
            </a:extLst>
          </p:cNvPr>
          <p:cNvCxnSpPr>
            <a:cxnSpLocks/>
          </p:cNvCxnSpPr>
          <p:nvPr/>
        </p:nvCxnSpPr>
        <p:spPr>
          <a:xfrm>
            <a:off x="2739567" y="4576913"/>
            <a:ext cx="350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8CBFFAB-53E9-45A6-0B2F-69CB24510554}"/>
              </a:ext>
            </a:extLst>
          </p:cNvPr>
          <p:cNvSpPr/>
          <p:nvPr/>
        </p:nvSpPr>
        <p:spPr>
          <a:xfrm>
            <a:off x="2784963" y="4290520"/>
            <a:ext cx="253883" cy="249427"/>
          </a:xfrm>
          <a:prstGeom prst="ellipse">
            <a:avLst/>
          </a:prstGeom>
          <a:solidFill>
            <a:srgbClr val="0041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1</a:t>
            </a:r>
            <a:endParaRPr kumimoji="0" lang="en-IN" sz="800" b="1" i="0" u="none" strike="noStrike" kern="1200" cap="none" spc="0" normalizeH="0" baseline="0" noProof="0">
              <a:ln>
                <a:noFill/>
              </a:ln>
              <a:solidFill>
                <a:srgbClr val="FFFFFF"/>
              </a:solidFill>
              <a:effectLst/>
              <a:uLnTx/>
              <a:uFillTx/>
              <a:latin typeface="Graphik"/>
              <a:ea typeface="+mn-ea"/>
              <a:cs typeface="+mn-cs"/>
            </a:endParaRPr>
          </a:p>
        </p:txBody>
      </p:sp>
      <p:pic>
        <p:nvPicPr>
          <p:cNvPr id="17" name="Picture 16">
            <a:extLst>
              <a:ext uri="{FF2B5EF4-FFF2-40B4-BE49-F238E27FC236}">
                <a16:creationId xmlns:a16="http://schemas.microsoft.com/office/drawing/2014/main" id="{CB7DECBF-0801-3BD6-F4B2-424D5057B40E}"/>
              </a:ext>
            </a:extLst>
          </p:cNvPr>
          <p:cNvPicPr>
            <a:picLocks noChangeAspect="1"/>
          </p:cNvPicPr>
          <p:nvPr/>
        </p:nvPicPr>
        <p:blipFill>
          <a:blip r:embed="rId15"/>
          <a:stretch>
            <a:fillRect/>
          </a:stretch>
        </p:blipFill>
        <p:spPr>
          <a:xfrm>
            <a:off x="4273118" y="1552320"/>
            <a:ext cx="338772" cy="360628"/>
          </a:xfrm>
          <a:prstGeom prst="rect">
            <a:avLst/>
          </a:prstGeom>
        </p:spPr>
      </p:pic>
    </p:spTree>
    <p:extLst>
      <p:ext uri="{BB962C8B-B14F-4D97-AF65-F5344CB8AC3E}">
        <p14:creationId xmlns:p14="http://schemas.microsoft.com/office/powerpoint/2010/main" val="569466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8C35472-BE74-143C-AE0C-2FF6D9F19EAD}"/>
              </a:ext>
            </a:extLst>
          </p:cNvPr>
          <p:cNvSpPr/>
          <p:nvPr/>
        </p:nvSpPr>
        <p:spPr>
          <a:xfrm>
            <a:off x="794084" y="1615419"/>
            <a:ext cx="10934299" cy="5582652"/>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6" name="TextBox 5">
            <a:extLst>
              <a:ext uri="{FF2B5EF4-FFF2-40B4-BE49-F238E27FC236}">
                <a16:creationId xmlns:a16="http://schemas.microsoft.com/office/drawing/2014/main" id="{0BFC2384-DAD8-83AC-300C-B148FDA654E4}"/>
              </a:ext>
            </a:extLst>
          </p:cNvPr>
          <p:cNvSpPr txBox="1"/>
          <p:nvPr/>
        </p:nvSpPr>
        <p:spPr>
          <a:xfrm>
            <a:off x="952901" y="895814"/>
            <a:ext cx="10616664" cy="4724370"/>
          </a:xfrm>
          <a:prstGeom prst="rect">
            <a:avLst/>
          </a:prstGeom>
          <a:noFill/>
        </p:spPr>
        <p:txBody>
          <a:bodyPr wrap="square" lIns="0" tIns="0" rIns="0" bIns="45720" rtlCol="0">
            <a:spAutoFit/>
          </a:bodyPr>
          <a:lstStyle/>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err="1"/>
              <a:t>SmartMapper</a:t>
            </a:r>
            <a:r>
              <a:rPr lang="en-US" sz="1600" dirty="0"/>
              <a:t> will be used to capture Source and target metadata and establish simple mappings.</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Automation to read source metadata or Mapping file to generate DDLs for RAW layer and checked in the files in GIT repo. Later via CI/CD use those DDLs for higher env.</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All source and target Technical validation rules should be auto generated by leveraging mapping sheet and saved in DB for execution.</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All source and target business validation rules needs to be auto generated by leveraging mapping sheet and saved in DB for execution.</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All ADF job source code(</a:t>
            </a:r>
            <a:r>
              <a:rPr lang="en-US" sz="1600" dirty="0" err="1"/>
              <a:t>Pyspark</a:t>
            </a:r>
            <a:r>
              <a:rPr lang="en-US" sz="1600" dirty="0"/>
              <a:t>) files will be auto generated by leveraging mapping sheet and checked in git repo.</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All MASTER or lookup table of Target system should be provided by Platform and stored in a DB in key value pair.</a:t>
            </a:r>
          </a:p>
          <a:p>
            <a:endParaRPr lang="en-US" sz="1600" dirty="0"/>
          </a:p>
          <a:p>
            <a:endParaRPr lang="en-IN" sz="1600" dirty="0"/>
          </a:p>
        </p:txBody>
      </p:sp>
      <p:sp>
        <p:nvSpPr>
          <p:cNvPr id="7" name="Rectangle: Rounded Corners 6">
            <a:extLst>
              <a:ext uri="{FF2B5EF4-FFF2-40B4-BE49-F238E27FC236}">
                <a16:creationId xmlns:a16="http://schemas.microsoft.com/office/drawing/2014/main" id="{8BD710A0-4A55-82DE-F6FA-DEC5F3C64478}"/>
              </a:ext>
            </a:extLst>
          </p:cNvPr>
          <p:cNvSpPr/>
          <p:nvPr/>
        </p:nvSpPr>
        <p:spPr>
          <a:xfrm>
            <a:off x="0" y="0"/>
            <a:ext cx="12192000" cy="500514"/>
          </a:xfrm>
          <a:prstGeom prst="roundRect">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List of Automations Leveraged in Data Migration Tool</a:t>
            </a:r>
            <a:endParaRPr lang="en-IN" sz="2000" dirty="0">
              <a:solidFill>
                <a:schemeClr val="tx1"/>
              </a:solidFill>
            </a:endParaRPr>
          </a:p>
        </p:txBody>
      </p:sp>
    </p:spTree>
    <p:extLst>
      <p:ext uri="{BB962C8B-B14F-4D97-AF65-F5344CB8AC3E}">
        <p14:creationId xmlns:p14="http://schemas.microsoft.com/office/powerpoint/2010/main" val="10708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A4EA2-A7BD-DDCF-324A-DB2E29CE10B0}"/>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prstClr val="black"/>
                </a:solidFill>
                <a:effectLst/>
                <a:uLnTx/>
                <a:uFillTx/>
                <a:latin typeface="Graphik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prstClr val="black"/>
              </a:solidFill>
              <a:effectLst/>
              <a:uLnTx/>
              <a:uFillTx/>
              <a:latin typeface="Graphik Light"/>
              <a:ea typeface="+mn-ea"/>
              <a:cs typeface="+mn-cs"/>
            </a:endParaRPr>
          </a:p>
        </p:txBody>
      </p:sp>
      <p:sp>
        <p:nvSpPr>
          <p:cNvPr id="5" name="TextBox 4">
            <a:extLst>
              <a:ext uri="{FF2B5EF4-FFF2-40B4-BE49-F238E27FC236}">
                <a16:creationId xmlns:a16="http://schemas.microsoft.com/office/drawing/2014/main" id="{28F01712-A417-0E22-D340-BD7F316A811F}"/>
              </a:ext>
            </a:extLst>
          </p:cNvPr>
          <p:cNvSpPr txBox="1"/>
          <p:nvPr/>
        </p:nvSpPr>
        <p:spPr>
          <a:xfrm>
            <a:off x="756745" y="1135117"/>
            <a:ext cx="8849711" cy="5601533"/>
          </a:xfrm>
          <a:prstGeom prst="rect">
            <a:avLst/>
          </a:prstGeom>
          <a:noFill/>
        </p:spPr>
        <p:txBody>
          <a:bodyPr wrap="square" rtlCol="0">
            <a:spAutoFit/>
          </a:bodyPr>
          <a:lstStyle/>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Azure Subscription</a:t>
            </a:r>
            <a:endParaRPr lang="en-IN" sz="2000" dirty="0">
              <a:effectLst/>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Storage Accounts- Azure Data Lake Gen 2</a:t>
            </a:r>
            <a:endParaRPr lang="en-IN" sz="2000" dirty="0">
              <a:effectLst/>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Azure  Data Factory</a:t>
            </a:r>
            <a:endParaRPr lang="en-IN" sz="2000" dirty="0">
              <a:effectLst/>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Power BI</a:t>
            </a:r>
            <a:endParaRPr lang="en-IN" sz="2000" dirty="0">
              <a:effectLst/>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Azure functions </a:t>
            </a:r>
            <a:endParaRPr lang="en-IN" sz="2000" dirty="0">
              <a:effectLst/>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Azure Databricks </a:t>
            </a:r>
            <a:endParaRPr lang="en-IN" sz="2000" dirty="0">
              <a:effectLst/>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Azure Blob </a:t>
            </a:r>
            <a:endParaRPr lang="en-IN" sz="2000" dirty="0">
              <a:effectLst/>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Logic apps </a:t>
            </a:r>
            <a:endParaRPr lang="en-IN" sz="2000" dirty="0">
              <a:effectLst/>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Azure Key vault</a:t>
            </a:r>
            <a:endParaRPr lang="en-IN" sz="2000" dirty="0">
              <a:effectLst/>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Azure Monitor</a:t>
            </a:r>
            <a:endParaRPr lang="en-IN" sz="2000" dirty="0">
              <a:latin typeface="Calibri" panose="020F0502020204030204" pitchFamily="34" charset="0"/>
              <a:ea typeface="Calibri" panose="020F0502020204030204" pitchFamily="34" charset="0"/>
            </a:endParaRP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Azure PostgreSQL</a:t>
            </a:r>
          </a:p>
          <a:p>
            <a:pPr marL="742950" indent="-285750">
              <a:buFont typeface="Arial" panose="020B0604020202020204" pitchFamily="34" charset="0"/>
              <a:buChar char="•"/>
            </a:pPr>
            <a:r>
              <a:rPr lang="en-IN" sz="2000" dirty="0">
                <a:solidFill>
                  <a:srgbClr val="2F5597"/>
                </a:solidFill>
                <a:latin typeface="Calibri" panose="020F0502020204030204" pitchFamily="34" charset="0"/>
                <a:ea typeface="Calibri" panose="020F0502020204030204" pitchFamily="34" charset="0"/>
              </a:rPr>
              <a:t>Azure SQL Data Base</a:t>
            </a:r>
          </a:p>
          <a:p>
            <a:pPr marL="742950" indent="-285750">
              <a:buFont typeface="Arial" panose="020B0604020202020204" pitchFamily="34" charset="0"/>
              <a:buChar char="•"/>
            </a:pPr>
            <a:r>
              <a:rPr lang="en-AU" sz="2000" dirty="0">
                <a:solidFill>
                  <a:srgbClr val="2F5597"/>
                </a:solidFill>
                <a:effectLst/>
                <a:latin typeface="Calibri" panose="020F0502020204030204" pitchFamily="34" charset="0"/>
                <a:ea typeface="Calibri" panose="020F0502020204030204" pitchFamily="34" charset="0"/>
              </a:rPr>
              <a:t>Networking Services (VNET , NSG, Private </a:t>
            </a:r>
            <a:r>
              <a:rPr lang="en-AU" sz="2000" dirty="0" err="1">
                <a:solidFill>
                  <a:srgbClr val="2F5597"/>
                </a:solidFill>
                <a:effectLst/>
                <a:latin typeface="Calibri" panose="020F0502020204030204" pitchFamily="34" charset="0"/>
                <a:ea typeface="Calibri" panose="020F0502020204030204" pitchFamily="34" charset="0"/>
              </a:rPr>
              <a:t>endPoints</a:t>
            </a:r>
            <a:r>
              <a:rPr lang="en-AU" sz="2000" dirty="0">
                <a:solidFill>
                  <a:srgbClr val="2F5597"/>
                </a:solidFill>
                <a:effectLst/>
                <a:latin typeface="Calibri" panose="020F0502020204030204" pitchFamily="34" charset="0"/>
                <a:ea typeface="Calibri" panose="020F0502020204030204" pitchFamily="34" charset="0"/>
              </a:rPr>
              <a:t>, Firewall, </a:t>
            </a:r>
            <a:r>
              <a:rPr lang="en-AU" sz="2000" dirty="0" err="1">
                <a:solidFill>
                  <a:srgbClr val="2F5597"/>
                </a:solidFill>
                <a:effectLst/>
                <a:latin typeface="Calibri" panose="020F0502020204030204" pitchFamily="34" charset="0"/>
                <a:ea typeface="Calibri" panose="020F0502020204030204" pitchFamily="34" charset="0"/>
              </a:rPr>
              <a:t>PrivateLink</a:t>
            </a:r>
            <a:r>
              <a:rPr lang="en-AU" sz="2000" dirty="0">
                <a:solidFill>
                  <a:srgbClr val="2F5597"/>
                </a:solidFill>
                <a:effectLst/>
                <a:latin typeface="Calibri" panose="020F0502020204030204" pitchFamily="34" charset="0"/>
                <a:ea typeface="Calibri" panose="020F0502020204030204" pitchFamily="34" charset="0"/>
              </a:rPr>
              <a:t>, Subnets) </a:t>
            </a:r>
          </a:p>
          <a:p>
            <a:pPr marL="742950" indent="-285750">
              <a:buFont typeface="Arial" panose="020B0604020202020204" pitchFamily="34" charset="0"/>
              <a:buChar char="•"/>
            </a:pPr>
            <a:r>
              <a:rPr lang="en-IN" sz="2000" dirty="0">
                <a:solidFill>
                  <a:srgbClr val="2F5597"/>
                </a:solidFill>
                <a:latin typeface="Calibri" panose="020F0502020204030204" pitchFamily="34" charset="0"/>
                <a:ea typeface="Calibri" panose="020F0502020204030204" pitchFamily="34" charset="0"/>
              </a:rPr>
              <a:t>Azure VM </a:t>
            </a:r>
          </a:p>
          <a:p>
            <a:pPr marL="742950" indent="-285750">
              <a:buFont typeface="Arial" panose="020B0604020202020204" pitchFamily="34" charset="0"/>
              <a:buChar char="•"/>
            </a:pPr>
            <a:r>
              <a:rPr lang="en-IN" sz="2000" dirty="0">
                <a:solidFill>
                  <a:srgbClr val="2F5597"/>
                </a:solidFill>
                <a:latin typeface="Calibri" panose="020F0502020204030204" pitchFamily="34" charset="0"/>
                <a:ea typeface="Calibri" panose="020F0502020204030204" pitchFamily="34" charset="0"/>
              </a:rPr>
              <a:t>Integration Service Environment</a:t>
            </a:r>
          </a:p>
          <a:p>
            <a:pPr marL="742950" indent="-285750">
              <a:buFont typeface="Arial" panose="020B0604020202020204" pitchFamily="34" charset="0"/>
              <a:buChar char="•"/>
            </a:pPr>
            <a:endParaRPr lang="en-IN" sz="2000" dirty="0">
              <a:effectLst/>
              <a:latin typeface="Calibri" panose="020F0502020204030204" pitchFamily="34" charset="0"/>
              <a:ea typeface="Calibri" panose="020F0502020204030204" pitchFamily="34" charset="0"/>
            </a:endParaRPr>
          </a:p>
          <a:p>
            <a:endParaRPr lang="en-IN" dirty="0"/>
          </a:p>
        </p:txBody>
      </p:sp>
      <p:sp>
        <p:nvSpPr>
          <p:cNvPr id="6" name="Rectangle: Rounded Corners 5">
            <a:extLst>
              <a:ext uri="{FF2B5EF4-FFF2-40B4-BE49-F238E27FC236}">
                <a16:creationId xmlns:a16="http://schemas.microsoft.com/office/drawing/2014/main" id="{DA8F9E4E-9018-66AF-2445-62759B559BD0}"/>
              </a:ext>
            </a:extLst>
          </p:cNvPr>
          <p:cNvSpPr/>
          <p:nvPr/>
        </p:nvSpPr>
        <p:spPr>
          <a:xfrm>
            <a:off x="92489" y="0"/>
            <a:ext cx="12025939" cy="486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MSMM Data Migration Tech Stack</a:t>
            </a:r>
            <a:endParaRPr lang="en-IN" dirty="0"/>
          </a:p>
        </p:txBody>
      </p:sp>
    </p:spTree>
    <p:extLst>
      <p:ext uri="{BB962C8B-B14F-4D97-AF65-F5344CB8AC3E}">
        <p14:creationId xmlns:p14="http://schemas.microsoft.com/office/powerpoint/2010/main" val="1195948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C66AFCB-8381-468F-A767-FBC4674462F2}"/>
              </a:ext>
            </a:extLst>
          </p:cNvPr>
          <p:cNvSpPr>
            <a:spLocks noGrp="1"/>
          </p:cNvSpPr>
          <p:nvPr>
            <p:ph type="body" sz="quarter" idx="11"/>
          </p:nvPr>
        </p:nvSpPr>
        <p:spPr>
          <a:xfrm>
            <a:off x="378241" y="381001"/>
            <a:ext cx="3298410" cy="984244"/>
          </a:xfrm>
        </p:spPr>
        <p:txBody>
          <a:bodyPr wrap="square" lIns="0" tIns="0" rIns="0" bIns="0">
            <a:spAutoFit/>
          </a:bodyPr>
          <a:lstStyle/>
          <a:p>
            <a:r>
              <a:rPr lang="en-US"/>
              <a:t>AMIC – Smart Mapper</a:t>
            </a:r>
            <a:endParaRPr lang="pl-PL"/>
          </a:p>
        </p:txBody>
      </p:sp>
      <p:grpSp>
        <p:nvGrpSpPr>
          <p:cNvPr id="6" name="Group 5">
            <a:extLst>
              <a:ext uri="{FF2B5EF4-FFF2-40B4-BE49-F238E27FC236}">
                <a16:creationId xmlns:a16="http://schemas.microsoft.com/office/drawing/2014/main" id="{9FF4A21F-A635-4A52-8093-546818B358CE}"/>
              </a:ext>
            </a:extLst>
          </p:cNvPr>
          <p:cNvGrpSpPr/>
          <p:nvPr/>
        </p:nvGrpSpPr>
        <p:grpSpPr>
          <a:xfrm>
            <a:off x="2760516" y="-183935"/>
            <a:ext cx="9427693" cy="6660934"/>
            <a:chOff x="2757363" y="-183977"/>
            <a:chExt cx="9429875" cy="6662476"/>
          </a:xfrm>
        </p:grpSpPr>
        <p:sp>
          <p:nvSpPr>
            <p:cNvPr id="7" name="Rectangle 6">
              <a:extLst>
                <a:ext uri="{FF2B5EF4-FFF2-40B4-BE49-F238E27FC236}">
                  <a16:creationId xmlns:a16="http://schemas.microsoft.com/office/drawing/2014/main" id="{48038CD8-D85F-4E10-9499-A29C609FEF55}"/>
                </a:ext>
              </a:extLst>
            </p:cNvPr>
            <p:cNvSpPr/>
            <p:nvPr userDrawn="1"/>
          </p:nvSpPr>
          <p:spPr>
            <a:xfrm>
              <a:off x="4273468" y="1027169"/>
              <a:ext cx="6938791" cy="45234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383" bIns="91383"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err="1">
                <a:ln>
                  <a:noFill/>
                </a:ln>
                <a:solidFill>
                  <a:srgbClr val="FFFFFF"/>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1D965D6D-F048-4274-9369-F13E225286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7363" y="-183977"/>
              <a:ext cx="9429875" cy="6662476"/>
            </a:xfrm>
            <a:prstGeom prst="rect">
              <a:avLst/>
            </a:prstGeom>
          </p:spPr>
        </p:pic>
      </p:grpSp>
      <p:sp>
        <p:nvSpPr>
          <p:cNvPr id="16" name="Content Placeholder 4">
            <a:extLst>
              <a:ext uri="{FF2B5EF4-FFF2-40B4-BE49-F238E27FC236}">
                <a16:creationId xmlns:a16="http://schemas.microsoft.com/office/drawing/2014/main" id="{57AD8DAD-BE74-43AE-BCAE-E81372659E83}"/>
              </a:ext>
            </a:extLst>
          </p:cNvPr>
          <p:cNvSpPr txBox="1">
            <a:spLocks/>
          </p:cNvSpPr>
          <p:nvPr/>
        </p:nvSpPr>
        <p:spPr>
          <a:xfrm>
            <a:off x="384556" y="1536144"/>
            <a:ext cx="3015869" cy="4062651"/>
          </a:xfrm>
          <a:prstGeom prst="rect">
            <a:avLst/>
          </a:prstGeom>
        </p:spPr>
        <p:txBody>
          <a:bodyPr vert="horz" wrap="square" lIns="0" tIns="0" rIns="0" bIns="0" rtlCol="0">
            <a:spAutoFit/>
          </a:bodyPr>
          <a:lstStyle>
            <a:lvl1pPr marL="0" indent="0" algn="l" defTabSz="228509" rtl="0" eaLnBrk="1" latinLnBrk="0" hangingPunct="1">
              <a:lnSpc>
                <a:spcPct val="100000"/>
              </a:lnSpc>
              <a:spcBef>
                <a:spcPts val="0"/>
              </a:spcBef>
              <a:spcAft>
                <a:spcPts val="600"/>
              </a:spcAft>
              <a:buFont typeface="Graphik" panose="020B0604020202020204" pitchFamily="34" charset="0"/>
              <a:buNone/>
              <a:defRPr sz="1599" b="1" kern="1200">
                <a:solidFill>
                  <a:schemeClr val="tx1"/>
                </a:solidFill>
                <a:latin typeface="+mj-lt"/>
                <a:ea typeface="+mn-ea"/>
                <a:cs typeface="+mn-cs"/>
              </a:defRPr>
            </a:lvl1pPr>
            <a:lvl2pPr marL="271354" indent="-271354" algn="l" defTabSz="228509" rtl="0" eaLnBrk="1" latinLnBrk="0" hangingPunct="1">
              <a:lnSpc>
                <a:spcPct val="100000"/>
              </a:lnSpc>
              <a:spcBef>
                <a:spcPts val="0"/>
              </a:spcBef>
              <a:spcAft>
                <a:spcPts val="600"/>
              </a:spcAft>
              <a:buClr>
                <a:schemeClr val="accent1"/>
              </a:buClr>
              <a:buFont typeface="+mj-lt"/>
              <a:buAutoNum type="arabicPeriod"/>
              <a:defRPr sz="1599" b="0" kern="1200">
                <a:solidFill>
                  <a:schemeClr val="tx1"/>
                </a:solidFill>
                <a:latin typeface="+mn-lt"/>
                <a:ea typeface="+mn-ea"/>
                <a:cs typeface="+mn-cs"/>
              </a:defRPr>
            </a:lvl2pPr>
            <a:lvl3pPr marL="445910" indent="-174555" algn="l" defTabSz="228509" rtl="0" eaLnBrk="1" latinLnBrk="0" hangingPunct="1">
              <a:lnSpc>
                <a:spcPct val="100000"/>
              </a:lnSpc>
              <a:spcBef>
                <a:spcPts val="0"/>
              </a:spcBef>
              <a:spcAft>
                <a:spcPts val="600"/>
              </a:spcAft>
              <a:buFont typeface="Arial" panose="020B0604020202020204" pitchFamily="34" charset="0"/>
              <a:buChar char="•"/>
              <a:defRPr sz="1599" kern="1200">
                <a:solidFill>
                  <a:schemeClr val="tx1"/>
                </a:solidFill>
                <a:latin typeface="+mn-lt"/>
                <a:ea typeface="+mn-ea"/>
                <a:cs typeface="+mn-cs"/>
              </a:defRPr>
            </a:lvl3pPr>
            <a:lvl4pPr marL="631572" indent="-185664" algn="l" defTabSz="228509" rtl="0" eaLnBrk="1" latinLnBrk="0" hangingPunct="1">
              <a:lnSpc>
                <a:spcPct val="100000"/>
              </a:lnSpc>
              <a:spcBef>
                <a:spcPts val="0"/>
              </a:spcBef>
              <a:spcAft>
                <a:spcPts val="600"/>
              </a:spcAft>
              <a:buSzPct val="70000"/>
              <a:buFont typeface="Graphik Light" panose="020B0403030202060203" pitchFamily="34" charset="-18"/>
              <a:buChar char="–"/>
              <a:defRPr sz="1599" kern="1200">
                <a:solidFill>
                  <a:schemeClr val="tx1"/>
                </a:solidFill>
                <a:latin typeface="+mn-lt"/>
                <a:ea typeface="+mn-ea"/>
                <a:cs typeface="+mn-cs"/>
              </a:defRPr>
            </a:lvl4pPr>
            <a:lvl5pPr marL="804541" indent="-172969" algn="l" defTabSz="228509" rtl="0" eaLnBrk="1" latinLnBrk="0" hangingPunct="1">
              <a:lnSpc>
                <a:spcPct val="100000"/>
              </a:lnSpc>
              <a:spcBef>
                <a:spcPts val="0"/>
              </a:spcBef>
              <a:spcAft>
                <a:spcPts val="600"/>
              </a:spcAft>
              <a:buFont typeface="Graphik" panose="020B0503030202060203" pitchFamily="34" charset="-18"/>
              <a:buChar char="|"/>
              <a:defRPr sz="1599" kern="1200">
                <a:solidFill>
                  <a:schemeClr val="tx1"/>
                </a:solidFill>
                <a:latin typeface="+mn-lt"/>
                <a:ea typeface="+mn-ea"/>
                <a:cs typeface="+mn-cs"/>
              </a:defRPr>
            </a:lvl5pPr>
            <a:lvl6pPr marL="11109" indent="0" algn="l" defTabSz="228509"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509"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509"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509"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a:ln>
                  <a:noFill/>
                </a:ln>
                <a:solidFill>
                  <a:srgbClr val="FFFFFF"/>
                </a:solidFill>
                <a:effectLst/>
                <a:uLnTx/>
                <a:uFillTx/>
                <a:latin typeface="Graphik"/>
                <a:ea typeface="+mn-ea"/>
                <a:cs typeface="+mn-cs"/>
              </a:rPr>
              <a:t>Auto Generate </a:t>
            </a:r>
            <a:r>
              <a:rPr kumimoji="0" lang="en-US" sz="1300" b="1" i="0" u="none" strike="noStrike" kern="1200" cap="none" spc="0" normalizeH="0" baseline="0" noProof="0">
                <a:ln>
                  <a:noFill/>
                </a:ln>
                <a:solidFill>
                  <a:srgbClr val="FFC000"/>
                </a:solidFill>
                <a:effectLst/>
                <a:uLnTx/>
                <a:uFillTx/>
                <a:latin typeface="Graphik"/>
                <a:ea typeface="+mn-ea"/>
                <a:cs typeface="+mn-cs"/>
              </a:rPr>
              <a:t>Source schema &amp; Target schema</a:t>
            </a:r>
            <a:r>
              <a:rPr kumimoji="0" lang="en-US" sz="1300" b="0" i="0" u="none" strike="noStrike" kern="1200" cap="none" spc="0" normalizeH="0" baseline="0" noProof="0">
                <a:ln>
                  <a:noFill/>
                </a:ln>
                <a:solidFill>
                  <a:srgbClr val="FFC000"/>
                </a:solidFill>
                <a:effectLst/>
                <a:uLnTx/>
                <a:uFillTx/>
                <a:latin typeface="Graphik"/>
                <a:ea typeface="+mn-ea"/>
                <a:cs typeface="+mn-cs"/>
              </a:rPr>
              <a:t> </a:t>
            </a:r>
            <a:r>
              <a:rPr kumimoji="0" lang="en-US" sz="1300" b="0" i="0" u="none" strike="noStrike" kern="1200" cap="none" spc="0" normalizeH="0" baseline="0" noProof="0">
                <a:ln>
                  <a:noFill/>
                </a:ln>
                <a:solidFill>
                  <a:srgbClr val="FFFFFF"/>
                </a:solidFill>
                <a:effectLst/>
                <a:uLnTx/>
                <a:uFillTx/>
                <a:latin typeface="Graphik"/>
                <a:ea typeface="+mn-ea"/>
                <a:cs typeface="+mn-cs"/>
              </a:rPr>
              <a:t>details (table/column name, data type, length, constraints, mandatory fields)</a:t>
            </a:r>
          </a:p>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a:ln>
                  <a:noFill/>
                </a:ln>
                <a:solidFill>
                  <a:srgbClr val="FFFFFF"/>
                </a:solidFill>
                <a:effectLst/>
                <a:uLnTx/>
                <a:uFillTx/>
                <a:latin typeface="Graphik"/>
                <a:ea typeface="+mn-ea"/>
                <a:cs typeface="+mn-cs"/>
              </a:rPr>
              <a:t>Auto Generate </a:t>
            </a:r>
            <a:r>
              <a:rPr kumimoji="0" lang="en-US" sz="1300" b="1" i="0" u="none" strike="noStrike" kern="1200" cap="none" spc="0" normalizeH="0" baseline="0" noProof="0">
                <a:ln>
                  <a:noFill/>
                </a:ln>
                <a:solidFill>
                  <a:srgbClr val="FFC000"/>
                </a:solidFill>
                <a:effectLst/>
                <a:uLnTx/>
                <a:uFillTx/>
                <a:latin typeface="Graphik"/>
                <a:ea typeface="+mn-ea"/>
                <a:cs typeface="+mn-cs"/>
              </a:rPr>
              <a:t>Data Profiling </a:t>
            </a:r>
            <a:r>
              <a:rPr kumimoji="0" lang="en-US" sz="1300" b="0" i="0" u="none" strike="noStrike" kern="1200" cap="none" spc="0" normalizeH="0" baseline="0" noProof="0">
                <a:ln>
                  <a:noFill/>
                </a:ln>
                <a:solidFill>
                  <a:srgbClr val="FFFFFF"/>
                </a:solidFill>
                <a:effectLst/>
                <a:uLnTx/>
                <a:uFillTx/>
                <a:latin typeface="Graphik"/>
                <a:ea typeface="+mn-ea"/>
                <a:cs typeface="+mn-cs"/>
              </a:rPr>
              <a:t>results (Duplicate rows, DISTINCT values, NULL check, Unique values, Correlation with other fields, Volume, Memory size)</a:t>
            </a:r>
          </a:p>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a:ln>
                  <a:noFill/>
                </a:ln>
                <a:solidFill>
                  <a:srgbClr val="FFFFFF"/>
                </a:solidFill>
                <a:effectLst/>
                <a:uLnTx/>
                <a:uFillTx/>
                <a:latin typeface="Graphik"/>
                <a:ea typeface="+mn-ea"/>
                <a:cs typeface="+mn-cs"/>
              </a:rPr>
              <a:t>Auto Generate </a:t>
            </a:r>
            <a:r>
              <a:rPr kumimoji="0" lang="en-US" sz="1300" b="1" i="0" u="none" strike="noStrike" kern="1200" cap="none" spc="0" normalizeH="0" baseline="0" noProof="0">
                <a:ln>
                  <a:noFill/>
                </a:ln>
                <a:solidFill>
                  <a:srgbClr val="FFC000"/>
                </a:solidFill>
                <a:effectLst/>
                <a:uLnTx/>
                <a:uFillTx/>
                <a:latin typeface="Graphik"/>
                <a:ea typeface="+mn-ea"/>
                <a:cs typeface="+mn-cs"/>
              </a:rPr>
              <a:t>ER diagrams </a:t>
            </a:r>
            <a:r>
              <a:rPr kumimoji="0" lang="en-US" sz="1300" b="0" i="0" u="none" strike="noStrike" kern="1200" cap="none" spc="0" normalizeH="0" baseline="0" noProof="0">
                <a:ln>
                  <a:noFill/>
                </a:ln>
                <a:solidFill>
                  <a:srgbClr val="FFFFFF"/>
                </a:solidFill>
                <a:effectLst/>
                <a:uLnTx/>
                <a:uFillTx/>
                <a:latin typeface="Graphik"/>
                <a:ea typeface="+mn-ea"/>
                <a:cs typeface="+mn-cs"/>
              </a:rPr>
              <a:t>(Key relationships and their columns)</a:t>
            </a:r>
          </a:p>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a:ln>
                  <a:noFill/>
                </a:ln>
                <a:solidFill>
                  <a:srgbClr val="FFFFFF"/>
                </a:solidFill>
                <a:effectLst/>
                <a:uLnTx/>
                <a:uFillTx/>
                <a:latin typeface="Graphik"/>
                <a:ea typeface="+mn-ea"/>
                <a:cs typeface="+mn-cs"/>
              </a:rPr>
              <a:t>Auto Generate </a:t>
            </a:r>
            <a:r>
              <a:rPr kumimoji="0" lang="en-US" sz="1300" b="1" i="0" u="none" strike="noStrike" kern="1200" cap="none" spc="0" normalizeH="0" baseline="0" noProof="0">
                <a:ln>
                  <a:noFill/>
                </a:ln>
                <a:solidFill>
                  <a:srgbClr val="FFC000"/>
                </a:solidFill>
                <a:effectLst/>
                <a:uLnTx/>
                <a:uFillTx/>
                <a:latin typeface="Graphik"/>
                <a:ea typeface="+mn-ea"/>
                <a:cs typeface="+mn-cs"/>
              </a:rPr>
              <a:t>Cross reference tables </a:t>
            </a:r>
            <a:r>
              <a:rPr kumimoji="0" lang="en-US" sz="1300" b="0" i="0" u="none" strike="noStrike" kern="1200" cap="none" spc="0" normalizeH="0" baseline="0" noProof="0">
                <a:ln>
                  <a:noFill/>
                </a:ln>
                <a:solidFill>
                  <a:srgbClr val="FFFFFF"/>
                </a:solidFill>
                <a:effectLst/>
                <a:uLnTx/>
                <a:uFillTx/>
                <a:latin typeface="Graphik"/>
                <a:ea typeface="+mn-ea"/>
                <a:cs typeface="+mn-cs"/>
              </a:rPr>
              <a:t>metadata mapping (Source &amp; Target)</a:t>
            </a:r>
          </a:p>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a:ln>
                  <a:noFill/>
                </a:ln>
                <a:solidFill>
                  <a:srgbClr val="FFFFFF"/>
                </a:solidFill>
                <a:effectLst/>
                <a:uLnTx/>
                <a:uFillTx/>
                <a:latin typeface="Graphik"/>
                <a:ea typeface="+mn-ea"/>
                <a:cs typeface="+mn-cs"/>
              </a:rPr>
              <a:t>Auto Generate dropdown for mapping status &amp; mandatory fields in mapping</a:t>
            </a:r>
          </a:p>
        </p:txBody>
      </p:sp>
      <p:pic>
        <p:nvPicPr>
          <p:cNvPr id="2" name="Picture 1">
            <a:extLst>
              <a:ext uri="{FF2B5EF4-FFF2-40B4-BE49-F238E27FC236}">
                <a16:creationId xmlns:a16="http://schemas.microsoft.com/office/drawing/2014/main" id="{1141444E-420B-98CC-0F18-9D39447FF2DA}"/>
              </a:ext>
            </a:extLst>
          </p:cNvPr>
          <p:cNvPicPr>
            <a:picLocks noChangeAspect="1"/>
          </p:cNvPicPr>
          <p:nvPr/>
        </p:nvPicPr>
        <p:blipFill>
          <a:blip r:embed="rId4"/>
          <a:stretch>
            <a:fillRect/>
          </a:stretch>
        </p:blipFill>
        <p:spPr>
          <a:xfrm>
            <a:off x="4322156" y="1108522"/>
            <a:ext cx="6793519" cy="4230971"/>
          </a:xfrm>
          <a:prstGeom prst="rect">
            <a:avLst/>
          </a:prstGeom>
          <a:ln>
            <a:noFill/>
          </a:ln>
        </p:spPr>
      </p:pic>
      <p:sp>
        <p:nvSpPr>
          <p:cNvPr id="3" name="TextBox 2">
            <a:extLst>
              <a:ext uri="{FF2B5EF4-FFF2-40B4-BE49-F238E27FC236}">
                <a16:creationId xmlns:a16="http://schemas.microsoft.com/office/drawing/2014/main" id="{C1E76B0B-4B06-E847-FF73-B6994758E0C9}"/>
              </a:ext>
            </a:extLst>
          </p:cNvPr>
          <p:cNvSpPr txBox="1"/>
          <p:nvPr/>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lumMod val="95000"/>
                    <a:lumOff val="5000"/>
                  </a:srgbClr>
                </a:solidFill>
                <a:effectLst/>
                <a:uLnTx/>
                <a:uFillTx/>
                <a:latin typeface="Graphik"/>
                <a:ea typeface="+mn-ea"/>
                <a:cs typeface="+mn-cs"/>
              </a:rPr>
              <a:t>Copyright © 2023 Accenture. All rights reserved.</a:t>
            </a:r>
            <a:endParaRPr kumimoji="0" lang="en-US" sz="1800" b="0" i="0" u="none" strike="noStrike" kern="1200" cap="none" spc="0" normalizeH="0" baseline="0" noProof="0">
              <a:ln>
                <a:noFill/>
              </a:ln>
              <a:solidFill>
                <a:srgbClr val="000000">
                  <a:lumMod val="95000"/>
                  <a:lumOff val="5000"/>
                </a:srgbClr>
              </a:solidFill>
              <a:effectLst/>
              <a:uLnTx/>
              <a:uFillTx/>
              <a:latin typeface="Graphik"/>
              <a:ea typeface="+mn-ea"/>
              <a:cs typeface="+mn-cs"/>
            </a:endParaRPr>
          </a:p>
        </p:txBody>
      </p:sp>
      <p:sp>
        <p:nvSpPr>
          <p:cNvPr id="5" name="TextBox 4">
            <a:extLst>
              <a:ext uri="{FF2B5EF4-FFF2-40B4-BE49-F238E27FC236}">
                <a16:creationId xmlns:a16="http://schemas.microsoft.com/office/drawing/2014/main" id="{C783BBFD-EA45-2352-888F-E7896CFA4954}"/>
              </a:ext>
            </a:extLst>
          </p:cNvPr>
          <p:cNvSpPr txBox="1"/>
          <p:nvPr/>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1200" cap="none" spc="0" normalizeH="0" baseline="0" noProof="0" smtClean="0">
                <a:ln>
                  <a:noFill/>
                </a:ln>
                <a:solidFill>
                  <a:srgbClr val="000000">
                    <a:lumMod val="95000"/>
                    <a:lumOff val="5000"/>
                  </a:srgbClr>
                </a:solidFill>
                <a:effectLst/>
                <a:uLnTx/>
                <a:uFillTx/>
                <a:latin typeface="Graphik"/>
                <a:ea typeface="+mn-ea"/>
                <a:cs typeface="+mn-cs"/>
              </a:rPr>
              <a:pPr marL="0" marR="0" lvl="0" indent="0" algn="r" defTabSz="228600" rtl="0" eaLnBrk="1" fontAlgn="auto" latinLnBrk="0" hangingPunct="1">
                <a:lnSpc>
                  <a:spcPct val="100000"/>
                </a:lnSpc>
                <a:spcBef>
                  <a:spcPts val="0"/>
                </a:spcBef>
                <a:spcAft>
                  <a:spcPts val="1200"/>
                </a:spcAft>
                <a:buClrTx/>
                <a:buSzTx/>
                <a:buFontTx/>
                <a:buNone/>
                <a:tabLst/>
                <a:defRPr/>
              </a:pPr>
              <a:t>7</a:t>
            </a:fld>
            <a:endParaRPr kumimoji="0" lang="en-US" sz="1800" b="0" i="0" u="none" strike="noStrike" kern="1200" cap="none" spc="0" normalizeH="0" baseline="0" noProof="0">
              <a:ln>
                <a:noFill/>
              </a:ln>
              <a:solidFill>
                <a:srgbClr val="000000">
                  <a:lumMod val="95000"/>
                  <a:lumOff val="5000"/>
                </a:srgbClr>
              </a:solidFill>
              <a:effectLst/>
              <a:uLnTx/>
              <a:uFillTx/>
              <a:latin typeface="Graphik"/>
              <a:ea typeface="+mn-ea"/>
              <a:cs typeface="+mn-cs"/>
            </a:endParaRPr>
          </a:p>
        </p:txBody>
      </p:sp>
      <p:sp>
        <p:nvSpPr>
          <p:cNvPr id="9" name="Slide Number Placeholder 6">
            <a:extLst>
              <a:ext uri="{FF2B5EF4-FFF2-40B4-BE49-F238E27FC236}">
                <a16:creationId xmlns:a16="http://schemas.microsoft.com/office/drawing/2014/main" id="{8EF403C7-F2D5-4DDE-05C6-576F524EC6DE}"/>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fld id="{CC9E6EB9-168E-4914-8CC7-2E853AFB4F1B}" type="slidenum">
              <a:rPr kumimoji="0" lang="en-US" sz="800" b="0" i="0" u="none" strike="noStrike" kern="1200" cap="none" spc="0" normalizeH="0" baseline="0" noProof="0" smtClean="0">
                <a:ln>
                  <a:noFill/>
                </a:ln>
                <a:solidFill>
                  <a:srgbClr val="000000">
                    <a:lumMod val="95000"/>
                    <a:lumOff val="5000"/>
                  </a:srgbClr>
                </a:solidFill>
                <a:effectLst/>
                <a:uLnTx/>
                <a:uFillTx/>
                <a:latin typeface="Graphik"/>
                <a:ea typeface="+mn-ea"/>
                <a:cs typeface="+mn-cs"/>
              </a:rPr>
              <a:pPr marL="0" marR="0" lvl="0" indent="0" algn="r" defTabSz="228600" rtl="0" eaLnBrk="1" fontAlgn="auto" latinLnBrk="0" hangingPunct="1">
                <a:lnSpc>
                  <a:spcPct val="100000"/>
                </a:lnSpc>
                <a:spcBef>
                  <a:spcPts val="0"/>
                </a:spcBef>
                <a:spcAft>
                  <a:spcPts val="1200"/>
                </a:spcAft>
                <a:buClrTx/>
                <a:buSzTx/>
                <a:buFontTx/>
                <a:buNone/>
                <a:tabLst/>
                <a:defRPr/>
              </a:pPr>
              <a:t>7</a:t>
            </a:fld>
            <a:endParaRPr kumimoji="0" lang="en-US" sz="800" b="0" i="0" u="none" strike="noStrike" kern="1200" cap="none" spc="0" normalizeH="0" baseline="0" noProof="0">
              <a:ln>
                <a:noFill/>
              </a:ln>
              <a:solidFill>
                <a:srgbClr val="000000">
                  <a:lumMod val="95000"/>
                  <a:lumOff val="5000"/>
                </a:srgbClr>
              </a:solidFill>
              <a:effectLst/>
              <a:uLnTx/>
              <a:uFillTx/>
              <a:latin typeface="Graphik"/>
              <a:ea typeface="+mn-ea"/>
              <a:cs typeface="+mn-cs"/>
            </a:endParaRPr>
          </a:p>
        </p:txBody>
      </p:sp>
    </p:spTree>
    <p:extLst>
      <p:ext uri="{BB962C8B-B14F-4D97-AF65-F5344CB8AC3E}">
        <p14:creationId xmlns:p14="http://schemas.microsoft.com/office/powerpoint/2010/main" val="288652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738664"/>
          </a:xfrm>
        </p:spPr>
        <p:txBody>
          <a:bodyPr lIns="0" tIns="0" rIns="0" bIns="0">
            <a:spAutoFit/>
          </a:bodyPr>
          <a:lstStyle/>
          <a:p>
            <a:r>
              <a:rPr lang="en-US" sz="3000"/>
              <a:t>ADF – Accelerators To Optimize Quality &amp; Increase </a:t>
            </a:r>
            <a:br>
              <a:rPr lang="en-US" sz="3000"/>
            </a:br>
            <a:r>
              <a:rPr lang="en-US" sz="3000"/>
              <a:t>Delivery Speed</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7" name="TextBox 6">
            <a:extLst>
              <a:ext uri="{FF2B5EF4-FFF2-40B4-BE49-F238E27FC236}">
                <a16:creationId xmlns:a16="http://schemas.microsoft.com/office/drawing/2014/main" id="{D8C2B663-91A7-45F2-9AB2-2017FEED43F9}"/>
              </a:ext>
            </a:extLst>
          </p:cNvPr>
          <p:cNvSpPr txBox="1"/>
          <p:nvPr/>
        </p:nvSpPr>
        <p:spPr>
          <a:xfrm>
            <a:off x="381000" y="1429087"/>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Data &amp; Schema Profiling </a:t>
            </a:r>
          </a:p>
        </p:txBody>
      </p:sp>
      <p:cxnSp>
        <p:nvCxnSpPr>
          <p:cNvPr id="8" name="Straight Connector 7">
            <a:extLst>
              <a:ext uri="{FF2B5EF4-FFF2-40B4-BE49-F238E27FC236}">
                <a16:creationId xmlns:a16="http://schemas.microsoft.com/office/drawing/2014/main" id="{A62FA8BB-983C-4E1F-B38D-C3A0E97610CE}"/>
              </a:ext>
            </a:extLst>
          </p:cNvPr>
          <p:cNvCxnSpPr>
            <a:cxnSpLocks/>
          </p:cNvCxnSpPr>
          <p:nvPr/>
        </p:nvCxnSpPr>
        <p:spPr>
          <a:xfrm>
            <a:off x="381000" y="1660151"/>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BBBEED-31BB-4F32-A38F-25EEEBAD9608}"/>
              </a:ext>
            </a:extLst>
          </p:cNvPr>
          <p:cNvSpPr txBox="1"/>
          <p:nvPr/>
        </p:nvSpPr>
        <p:spPr>
          <a:xfrm>
            <a:off x="3337554" y="1429087"/>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marR="0" lvl="0" indent="0" fontAlgn="auto">
              <a:lnSpc>
                <a:spcPct val="100000"/>
              </a:lnSpc>
              <a:spcBef>
                <a:spcPts val="0"/>
              </a:spcBef>
              <a:spcAft>
                <a:spcPts val="0"/>
              </a:spcAft>
              <a:buClrTx/>
              <a:buSzTx/>
              <a:buFontTx/>
              <a:buNone/>
              <a:tabLst/>
              <a:defRPr kumimoji="0" sz="1400" b="1" i="0" u="none" strike="noStrike" cap="none" spc="0" normalizeH="0" baseline="0">
                <a:ln>
                  <a:noFill/>
                </a:ln>
                <a:solidFill>
                  <a:srgbClr val="7500C0"/>
                </a:solidFill>
                <a:effectLst/>
                <a:uLnTx/>
                <a:uFillTx/>
                <a:latin typeface="Graphik"/>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Code Quality Checker</a:t>
            </a:r>
          </a:p>
        </p:txBody>
      </p:sp>
      <p:cxnSp>
        <p:nvCxnSpPr>
          <p:cNvPr id="12" name="Straight Connector 11">
            <a:extLst>
              <a:ext uri="{FF2B5EF4-FFF2-40B4-BE49-F238E27FC236}">
                <a16:creationId xmlns:a16="http://schemas.microsoft.com/office/drawing/2014/main" id="{C68BC16C-6592-4F75-BA5B-F3DDECA6EF37}"/>
              </a:ext>
            </a:extLst>
          </p:cNvPr>
          <p:cNvCxnSpPr>
            <a:cxnSpLocks/>
          </p:cNvCxnSpPr>
          <p:nvPr/>
        </p:nvCxnSpPr>
        <p:spPr>
          <a:xfrm>
            <a:off x="3337554" y="1660151"/>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8D5A1B-F914-492C-A551-385CF427C31C}"/>
              </a:ext>
            </a:extLst>
          </p:cNvPr>
          <p:cNvSpPr/>
          <p:nvPr/>
        </p:nvSpPr>
        <p:spPr>
          <a:xfrm>
            <a:off x="6294108" y="1429087"/>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mn-cs"/>
              </a:rPr>
              <a:t>Data Cleansing</a:t>
            </a:r>
          </a:p>
        </p:txBody>
      </p:sp>
      <p:cxnSp>
        <p:nvCxnSpPr>
          <p:cNvPr id="18" name="Straight Connector 17">
            <a:extLst>
              <a:ext uri="{FF2B5EF4-FFF2-40B4-BE49-F238E27FC236}">
                <a16:creationId xmlns:a16="http://schemas.microsoft.com/office/drawing/2014/main" id="{48DCDBA5-E1F5-4B3F-ADCF-E23334ABEBC1}"/>
              </a:ext>
            </a:extLst>
          </p:cNvPr>
          <p:cNvCxnSpPr>
            <a:cxnSpLocks/>
          </p:cNvCxnSpPr>
          <p:nvPr/>
        </p:nvCxnSpPr>
        <p:spPr>
          <a:xfrm>
            <a:off x="6294108" y="1660151"/>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4163CF5-3222-4347-95EA-EE8EB695A629}"/>
              </a:ext>
            </a:extLst>
          </p:cNvPr>
          <p:cNvSpPr/>
          <p:nvPr/>
        </p:nvSpPr>
        <p:spPr>
          <a:xfrm>
            <a:off x="9250660" y="1429087"/>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Data Wrangling</a:t>
            </a:r>
            <a:endParaRPr kumimoji="0" lang="en-GB" sz="1200" b="1" i="0" u="none" strike="noStrike" kern="1200" cap="none" spc="0" normalizeH="0" baseline="0" noProof="0">
              <a:ln>
                <a:noFill/>
              </a:ln>
              <a:solidFill>
                <a:srgbClr val="7500C0"/>
              </a:solidFill>
              <a:effectLst/>
              <a:uLnTx/>
              <a:uFillTx/>
              <a:latin typeface="Graphik"/>
              <a:ea typeface="+mn-ea"/>
              <a:cs typeface="+mn-cs"/>
            </a:endParaRPr>
          </a:p>
        </p:txBody>
      </p:sp>
      <p:cxnSp>
        <p:nvCxnSpPr>
          <p:cNvPr id="22" name="Straight Connector 21">
            <a:extLst>
              <a:ext uri="{FF2B5EF4-FFF2-40B4-BE49-F238E27FC236}">
                <a16:creationId xmlns:a16="http://schemas.microsoft.com/office/drawing/2014/main" id="{6161F8F6-5709-4376-8EB3-ABD5BB87E8D6}"/>
              </a:ext>
            </a:extLst>
          </p:cNvPr>
          <p:cNvCxnSpPr>
            <a:cxnSpLocks/>
          </p:cNvCxnSpPr>
          <p:nvPr/>
        </p:nvCxnSpPr>
        <p:spPr>
          <a:xfrm>
            <a:off x="9250660" y="1660151"/>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40551A-9D55-4046-B7F7-94D8CAFCFA6D}"/>
              </a:ext>
            </a:extLst>
          </p:cNvPr>
          <p:cNvCxnSpPr>
            <a:cxnSpLocks/>
          </p:cNvCxnSpPr>
          <p:nvPr/>
        </p:nvCxnSpPr>
        <p:spPr>
          <a:xfrm>
            <a:off x="3139446" y="1429382"/>
            <a:ext cx="0" cy="472041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46A5B8-6EFC-4789-8B1B-0CD8C02DFA19}"/>
              </a:ext>
            </a:extLst>
          </p:cNvPr>
          <p:cNvCxnSpPr>
            <a:cxnSpLocks/>
          </p:cNvCxnSpPr>
          <p:nvPr/>
        </p:nvCxnSpPr>
        <p:spPr>
          <a:xfrm>
            <a:off x="6096000" y="1429382"/>
            <a:ext cx="0" cy="472041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4E8B5E-EA31-4D47-A856-951261E9F204}"/>
              </a:ext>
            </a:extLst>
          </p:cNvPr>
          <p:cNvCxnSpPr>
            <a:cxnSpLocks/>
          </p:cNvCxnSpPr>
          <p:nvPr/>
        </p:nvCxnSpPr>
        <p:spPr>
          <a:xfrm>
            <a:off x="9052545" y="1429382"/>
            <a:ext cx="0" cy="472041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C0B5D1F-5C13-460B-BE0B-13E4F0C418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7554" y="1738129"/>
            <a:ext cx="2560308" cy="1391802"/>
          </a:xfrm>
          <a:prstGeom prst="rect">
            <a:avLst/>
          </a:prstGeom>
          <a:ln w="6350">
            <a:solidFill>
              <a:schemeClr val="bg1">
                <a:lumMod val="50000"/>
              </a:schemeClr>
            </a:solidFill>
          </a:ln>
        </p:spPr>
      </p:pic>
      <p:pic>
        <p:nvPicPr>
          <p:cNvPr id="28" name="Picture 27">
            <a:extLst>
              <a:ext uri="{FF2B5EF4-FFF2-40B4-BE49-F238E27FC236}">
                <a16:creationId xmlns:a16="http://schemas.microsoft.com/office/drawing/2014/main" id="{FA463131-FBCE-49B9-9063-D0842B73390A}"/>
              </a:ext>
            </a:extLst>
          </p:cNvPr>
          <p:cNvPicPr>
            <a:picLocks noChangeAspect="1"/>
          </p:cNvPicPr>
          <p:nvPr/>
        </p:nvPicPr>
        <p:blipFill>
          <a:blip r:embed="rId4"/>
          <a:stretch>
            <a:fillRect/>
          </a:stretch>
        </p:blipFill>
        <p:spPr>
          <a:xfrm>
            <a:off x="6294109" y="1768714"/>
            <a:ext cx="2560298" cy="1378559"/>
          </a:xfrm>
          <a:prstGeom prst="rect">
            <a:avLst/>
          </a:prstGeom>
          <a:ln w="6350">
            <a:solidFill>
              <a:schemeClr val="bg1">
                <a:lumMod val="50000"/>
              </a:schemeClr>
            </a:solidFill>
          </a:ln>
        </p:spPr>
      </p:pic>
      <p:pic>
        <p:nvPicPr>
          <p:cNvPr id="29" name="Picture 28">
            <a:extLst>
              <a:ext uri="{FF2B5EF4-FFF2-40B4-BE49-F238E27FC236}">
                <a16:creationId xmlns:a16="http://schemas.microsoft.com/office/drawing/2014/main" id="{3A05457D-1350-4F5F-AD27-4E6640961B8A}"/>
              </a:ext>
            </a:extLst>
          </p:cNvPr>
          <p:cNvPicPr>
            <a:picLocks noChangeAspect="1"/>
          </p:cNvPicPr>
          <p:nvPr/>
        </p:nvPicPr>
        <p:blipFill>
          <a:blip r:embed="rId5"/>
          <a:stretch>
            <a:fillRect/>
          </a:stretch>
        </p:blipFill>
        <p:spPr>
          <a:xfrm>
            <a:off x="9250660" y="1768714"/>
            <a:ext cx="2560288" cy="1378558"/>
          </a:xfrm>
          <a:prstGeom prst="rect">
            <a:avLst/>
          </a:prstGeom>
          <a:ln w="6350">
            <a:solidFill>
              <a:schemeClr val="bg1">
                <a:lumMod val="50000"/>
              </a:schemeClr>
            </a:solidFill>
          </a:ln>
        </p:spPr>
      </p:pic>
      <p:grpSp>
        <p:nvGrpSpPr>
          <p:cNvPr id="34" name="Group 33">
            <a:extLst>
              <a:ext uri="{FF2B5EF4-FFF2-40B4-BE49-F238E27FC236}">
                <a16:creationId xmlns:a16="http://schemas.microsoft.com/office/drawing/2014/main" id="{1319D0F0-B56B-45B9-AD16-376B47A217E9}"/>
              </a:ext>
            </a:extLst>
          </p:cNvPr>
          <p:cNvGrpSpPr/>
          <p:nvPr/>
        </p:nvGrpSpPr>
        <p:grpSpPr>
          <a:xfrm>
            <a:off x="381000" y="1738130"/>
            <a:ext cx="2560320" cy="1391808"/>
            <a:chOff x="381000" y="2021974"/>
            <a:chExt cx="2560320" cy="1806615"/>
          </a:xfrm>
        </p:grpSpPr>
        <p:pic>
          <p:nvPicPr>
            <p:cNvPr id="35" name="Picture 34">
              <a:extLst>
                <a:ext uri="{FF2B5EF4-FFF2-40B4-BE49-F238E27FC236}">
                  <a16:creationId xmlns:a16="http://schemas.microsoft.com/office/drawing/2014/main" id="{11D4CC69-D85D-4896-B0BD-0A82F8F357C8}"/>
                </a:ext>
              </a:extLst>
            </p:cNvPr>
            <p:cNvPicPr>
              <a:picLocks noChangeAspect="1"/>
            </p:cNvPicPr>
            <p:nvPr/>
          </p:nvPicPr>
          <p:blipFill>
            <a:blip r:embed="rId6"/>
            <a:stretch>
              <a:fillRect/>
            </a:stretch>
          </p:blipFill>
          <p:spPr>
            <a:xfrm>
              <a:off x="381000" y="2021974"/>
              <a:ext cx="2560320" cy="1081954"/>
            </a:xfrm>
            <a:prstGeom prst="rect">
              <a:avLst/>
            </a:prstGeom>
            <a:ln w="6350">
              <a:solidFill>
                <a:schemeClr val="bg1">
                  <a:lumMod val="50000"/>
                </a:schemeClr>
              </a:solidFill>
            </a:ln>
          </p:spPr>
        </p:pic>
        <p:pic>
          <p:nvPicPr>
            <p:cNvPr id="36" name="Picture 35">
              <a:extLst>
                <a:ext uri="{FF2B5EF4-FFF2-40B4-BE49-F238E27FC236}">
                  <a16:creationId xmlns:a16="http://schemas.microsoft.com/office/drawing/2014/main" id="{B60E5868-64D5-4512-AFAD-F61E5E138411}"/>
                </a:ext>
              </a:extLst>
            </p:cNvPr>
            <p:cNvPicPr>
              <a:picLocks noChangeAspect="1"/>
            </p:cNvPicPr>
            <p:nvPr/>
          </p:nvPicPr>
          <p:blipFill>
            <a:blip r:embed="rId7"/>
            <a:stretch>
              <a:fillRect/>
            </a:stretch>
          </p:blipFill>
          <p:spPr>
            <a:xfrm>
              <a:off x="381000" y="3161757"/>
              <a:ext cx="2560306" cy="666832"/>
            </a:xfrm>
            <a:prstGeom prst="rect">
              <a:avLst/>
            </a:prstGeom>
            <a:ln>
              <a:solidFill>
                <a:schemeClr val="bg1">
                  <a:lumMod val="50000"/>
                </a:schemeClr>
              </a:solidFill>
            </a:ln>
          </p:spPr>
        </p:pic>
      </p:grpSp>
      <p:sp>
        <p:nvSpPr>
          <p:cNvPr id="38" name="TextBox 37">
            <a:extLst>
              <a:ext uri="{FF2B5EF4-FFF2-40B4-BE49-F238E27FC236}">
                <a16:creationId xmlns:a16="http://schemas.microsoft.com/office/drawing/2014/main" id="{6C4D0044-5911-41A6-A72C-2559EC8F2C11}"/>
              </a:ext>
            </a:extLst>
          </p:cNvPr>
          <p:cNvSpPr txBox="1"/>
          <p:nvPr/>
        </p:nvSpPr>
        <p:spPr>
          <a:xfrm>
            <a:off x="381000" y="3182151"/>
            <a:ext cx="2560320" cy="369332"/>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Power BI - Provide intuitive ways to clean, transform, and understand data such as key statistics and distributions in Power Query Editor.</a:t>
            </a:r>
          </a:p>
        </p:txBody>
      </p:sp>
      <p:sp>
        <p:nvSpPr>
          <p:cNvPr id="39" name="TextBox 38">
            <a:extLst>
              <a:ext uri="{FF2B5EF4-FFF2-40B4-BE49-F238E27FC236}">
                <a16:creationId xmlns:a16="http://schemas.microsoft.com/office/drawing/2014/main" id="{B361664F-C53B-4466-B919-A3A838A16671}"/>
              </a:ext>
            </a:extLst>
          </p:cNvPr>
          <p:cNvSpPr txBox="1"/>
          <p:nvPr/>
        </p:nvSpPr>
        <p:spPr>
          <a:xfrm>
            <a:off x="3337554" y="3182151"/>
            <a:ext cx="2560320" cy="49244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Scans all ADF objects and generates Code Quality results in excel sheet. This makes sure that all team members are enforcing the naming conventions and best practices.</a:t>
            </a:r>
          </a:p>
        </p:txBody>
      </p:sp>
      <p:sp>
        <p:nvSpPr>
          <p:cNvPr id="41" name="Rectangle 40">
            <a:extLst>
              <a:ext uri="{FF2B5EF4-FFF2-40B4-BE49-F238E27FC236}">
                <a16:creationId xmlns:a16="http://schemas.microsoft.com/office/drawing/2014/main" id="{F77DC6C4-9B1F-436F-9033-4F8ACE11EF48}"/>
              </a:ext>
            </a:extLst>
          </p:cNvPr>
          <p:cNvSpPr/>
          <p:nvPr/>
        </p:nvSpPr>
        <p:spPr>
          <a:xfrm>
            <a:off x="6294108" y="3182151"/>
            <a:ext cx="2560320" cy="369332"/>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mn-cs"/>
              </a:rPr>
              <a:t>Reports generated on top of records where Data Quality rules failed. Both summary &amp; detailed view available</a:t>
            </a:r>
          </a:p>
        </p:txBody>
      </p:sp>
      <p:sp>
        <p:nvSpPr>
          <p:cNvPr id="43" name="Rectangle 42">
            <a:extLst>
              <a:ext uri="{FF2B5EF4-FFF2-40B4-BE49-F238E27FC236}">
                <a16:creationId xmlns:a16="http://schemas.microsoft.com/office/drawing/2014/main" id="{33B51607-B52F-4F94-9592-FA8C0C36591C}"/>
              </a:ext>
            </a:extLst>
          </p:cNvPr>
          <p:cNvSpPr/>
          <p:nvPr/>
        </p:nvSpPr>
        <p:spPr>
          <a:xfrm>
            <a:off x="9250660" y="3182151"/>
            <a:ext cx="2560320" cy="49244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Power BI - Involves piecing raw data together and understanding the business context of data like merging multiple data sources into a single dataset for analysis.</a:t>
            </a:r>
          </a:p>
        </p:txBody>
      </p:sp>
      <p:sp>
        <p:nvSpPr>
          <p:cNvPr id="6" name="TextBox 5">
            <a:extLst>
              <a:ext uri="{FF2B5EF4-FFF2-40B4-BE49-F238E27FC236}">
                <a16:creationId xmlns:a16="http://schemas.microsoft.com/office/drawing/2014/main" id="{5F83A835-5BEB-4E61-9E6B-16A41D98F38C}"/>
              </a:ext>
            </a:extLst>
          </p:cNvPr>
          <p:cNvSpPr txBox="1"/>
          <p:nvPr/>
        </p:nvSpPr>
        <p:spPr>
          <a:xfrm>
            <a:off x="381000" y="3810229"/>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Re-usable Templates</a:t>
            </a:r>
          </a:p>
        </p:txBody>
      </p:sp>
      <p:cxnSp>
        <p:nvCxnSpPr>
          <p:cNvPr id="9" name="Straight Connector 8">
            <a:extLst>
              <a:ext uri="{FF2B5EF4-FFF2-40B4-BE49-F238E27FC236}">
                <a16:creationId xmlns:a16="http://schemas.microsoft.com/office/drawing/2014/main" id="{9E060B97-9D49-4F88-B579-3307822EA96C}"/>
              </a:ext>
            </a:extLst>
          </p:cNvPr>
          <p:cNvCxnSpPr>
            <a:cxnSpLocks/>
          </p:cNvCxnSpPr>
          <p:nvPr/>
        </p:nvCxnSpPr>
        <p:spPr>
          <a:xfrm>
            <a:off x="381000" y="4041890"/>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6F4CC3-E5B8-43B3-95E3-86521962799A}"/>
              </a:ext>
            </a:extLst>
          </p:cNvPr>
          <p:cNvSpPr txBox="1"/>
          <p:nvPr/>
        </p:nvSpPr>
        <p:spPr>
          <a:xfrm>
            <a:off x="3337554" y="3810229"/>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Technical Reconciliation Report</a:t>
            </a:r>
          </a:p>
        </p:txBody>
      </p:sp>
      <p:cxnSp>
        <p:nvCxnSpPr>
          <p:cNvPr id="14" name="Straight Connector 13">
            <a:extLst>
              <a:ext uri="{FF2B5EF4-FFF2-40B4-BE49-F238E27FC236}">
                <a16:creationId xmlns:a16="http://schemas.microsoft.com/office/drawing/2014/main" id="{E0AAA65A-FDF0-4EC9-9C5E-2067F8F150DC}"/>
              </a:ext>
            </a:extLst>
          </p:cNvPr>
          <p:cNvCxnSpPr>
            <a:cxnSpLocks/>
          </p:cNvCxnSpPr>
          <p:nvPr/>
        </p:nvCxnSpPr>
        <p:spPr>
          <a:xfrm>
            <a:off x="3337554" y="4041890"/>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780CBE2-D84E-4F8F-AFEA-9996A7C189EA}"/>
              </a:ext>
            </a:extLst>
          </p:cNvPr>
          <p:cNvSpPr txBox="1"/>
          <p:nvPr/>
        </p:nvSpPr>
        <p:spPr>
          <a:xfrm>
            <a:off x="6294108" y="3810229"/>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Automatic Documentation</a:t>
            </a:r>
          </a:p>
        </p:txBody>
      </p:sp>
      <p:cxnSp>
        <p:nvCxnSpPr>
          <p:cNvPr id="19" name="Straight Connector 18">
            <a:extLst>
              <a:ext uri="{FF2B5EF4-FFF2-40B4-BE49-F238E27FC236}">
                <a16:creationId xmlns:a16="http://schemas.microsoft.com/office/drawing/2014/main" id="{F3BC0953-9FE2-4CAC-B8E6-B3ADB22EFB86}"/>
              </a:ext>
            </a:extLst>
          </p:cNvPr>
          <p:cNvCxnSpPr>
            <a:cxnSpLocks/>
          </p:cNvCxnSpPr>
          <p:nvPr/>
        </p:nvCxnSpPr>
        <p:spPr>
          <a:xfrm>
            <a:off x="6294108" y="4041890"/>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1A0385-D6B7-45C2-B0E8-7BCE0D3E432B}"/>
              </a:ext>
            </a:extLst>
          </p:cNvPr>
          <p:cNvSpPr txBox="1"/>
          <p:nvPr/>
        </p:nvSpPr>
        <p:spPr>
          <a:xfrm>
            <a:off x="9250660" y="3810229"/>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Continuous Monitoring</a:t>
            </a:r>
          </a:p>
        </p:txBody>
      </p:sp>
      <p:cxnSp>
        <p:nvCxnSpPr>
          <p:cNvPr id="23" name="Straight Connector 22">
            <a:extLst>
              <a:ext uri="{FF2B5EF4-FFF2-40B4-BE49-F238E27FC236}">
                <a16:creationId xmlns:a16="http://schemas.microsoft.com/office/drawing/2014/main" id="{2FAEF475-E2ED-44A9-8BEE-4981D517AD12}"/>
              </a:ext>
            </a:extLst>
          </p:cNvPr>
          <p:cNvCxnSpPr>
            <a:cxnSpLocks/>
          </p:cNvCxnSpPr>
          <p:nvPr/>
        </p:nvCxnSpPr>
        <p:spPr>
          <a:xfrm>
            <a:off x="9250660" y="4041890"/>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E47624D4-D08B-49C0-B061-0B552B4919A2}"/>
              </a:ext>
            </a:extLst>
          </p:cNvPr>
          <p:cNvPicPr>
            <a:picLocks noChangeAspect="1"/>
          </p:cNvPicPr>
          <p:nvPr/>
        </p:nvPicPr>
        <p:blipFill>
          <a:blip r:embed="rId8"/>
          <a:stretch>
            <a:fillRect/>
          </a:stretch>
        </p:blipFill>
        <p:spPr>
          <a:xfrm>
            <a:off x="381001" y="4132547"/>
            <a:ext cx="2560320" cy="1231250"/>
          </a:xfrm>
          <a:prstGeom prst="rect">
            <a:avLst/>
          </a:prstGeom>
          <a:ln w="6350">
            <a:solidFill>
              <a:schemeClr val="bg1">
                <a:lumMod val="50000"/>
              </a:schemeClr>
            </a:solidFill>
          </a:ln>
        </p:spPr>
      </p:pic>
      <p:pic>
        <p:nvPicPr>
          <p:cNvPr id="31" name="Picture 30">
            <a:extLst>
              <a:ext uri="{FF2B5EF4-FFF2-40B4-BE49-F238E27FC236}">
                <a16:creationId xmlns:a16="http://schemas.microsoft.com/office/drawing/2014/main" id="{7D71BD4B-FB9E-4623-93BD-D8CFE7787EC5}"/>
              </a:ext>
            </a:extLst>
          </p:cNvPr>
          <p:cNvPicPr>
            <a:picLocks noChangeAspect="1"/>
          </p:cNvPicPr>
          <p:nvPr/>
        </p:nvPicPr>
        <p:blipFill>
          <a:blip r:embed="rId9"/>
          <a:stretch>
            <a:fillRect/>
          </a:stretch>
        </p:blipFill>
        <p:spPr>
          <a:xfrm>
            <a:off x="9250660" y="4132548"/>
            <a:ext cx="2560283" cy="1231250"/>
          </a:xfrm>
          <a:prstGeom prst="rect">
            <a:avLst/>
          </a:prstGeom>
          <a:ln w="6350">
            <a:solidFill>
              <a:schemeClr val="bg1">
                <a:lumMod val="50000"/>
              </a:schemeClr>
            </a:solidFill>
          </a:ln>
        </p:spPr>
      </p:pic>
      <p:pic>
        <p:nvPicPr>
          <p:cNvPr id="32" name="Picture 31">
            <a:extLst>
              <a:ext uri="{FF2B5EF4-FFF2-40B4-BE49-F238E27FC236}">
                <a16:creationId xmlns:a16="http://schemas.microsoft.com/office/drawing/2014/main" id="{EC18ABE4-A65D-4EAE-8399-706E50E703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94109" y="4132546"/>
            <a:ext cx="2560296" cy="1231250"/>
          </a:xfrm>
          <a:prstGeom prst="rect">
            <a:avLst/>
          </a:prstGeom>
          <a:ln w="6350">
            <a:solidFill>
              <a:schemeClr val="bg1">
                <a:lumMod val="50000"/>
              </a:schemeClr>
            </a:solidFill>
          </a:ln>
        </p:spPr>
      </p:pic>
      <p:pic>
        <p:nvPicPr>
          <p:cNvPr id="33" name="Picture 32">
            <a:extLst>
              <a:ext uri="{FF2B5EF4-FFF2-40B4-BE49-F238E27FC236}">
                <a16:creationId xmlns:a16="http://schemas.microsoft.com/office/drawing/2014/main" id="{B19CDEE3-3244-43B0-930C-BD290201A0A7}"/>
              </a:ext>
            </a:extLst>
          </p:cNvPr>
          <p:cNvPicPr>
            <a:picLocks noChangeAspect="1"/>
          </p:cNvPicPr>
          <p:nvPr/>
        </p:nvPicPr>
        <p:blipFill>
          <a:blip r:embed="rId11"/>
          <a:stretch>
            <a:fillRect/>
          </a:stretch>
        </p:blipFill>
        <p:spPr>
          <a:xfrm>
            <a:off x="3337555" y="4132546"/>
            <a:ext cx="2560306" cy="1231249"/>
          </a:xfrm>
          <a:prstGeom prst="rect">
            <a:avLst/>
          </a:prstGeom>
          <a:ln>
            <a:solidFill>
              <a:schemeClr val="bg1">
                <a:lumMod val="50000"/>
              </a:schemeClr>
            </a:solidFill>
          </a:ln>
        </p:spPr>
      </p:pic>
      <p:sp>
        <p:nvSpPr>
          <p:cNvPr id="37" name="TextBox 36">
            <a:extLst>
              <a:ext uri="{FF2B5EF4-FFF2-40B4-BE49-F238E27FC236}">
                <a16:creationId xmlns:a16="http://schemas.microsoft.com/office/drawing/2014/main" id="{1AC51DF0-EDC0-4D7B-939E-F05B93197744}"/>
              </a:ext>
            </a:extLst>
          </p:cNvPr>
          <p:cNvSpPr txBox="1"/>
          <p:nvPr/>
        </p:nvSpPr>
        <p:spPr>
          <a:xfrm>
            <a:off x="381000" y="5411134"/>
            <a:ext cx="2560320" cy="6155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Different organizations have similar data integration needs and require repeat business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Graphik"/>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Improve developer productivity along with reducing development time for repeat processes.</a:t>
            </a:r>
          </a:p>
        </p:txBody>
      </p:sp>
      <p:sp>
        <p:nvSpPr>
          <p:cNvPr id="40" name="TextBox 39">
            <a:extLst>
              <a:ext uri="{FF2B5EF4-FFF2-40B4-BE49-F238E27FC236}">
                <a16:creationId xmlns:a16="http://schemas.microsoft.com/office/drawing/2014/main" id="{3DB5DF33-9182-4424-87F9-E6BB37B06DA5}"/>
              </a:ext>
            </a:extLst>
          </p:cNvPr>
          <p:cNvSpPr txBox="1"/>
          <p:nvPr/>
        </p:nvSpPr>
        <p:spPr>
          <a:xfrm>
            <a:off x="6294108" y="5411134"/>
            <a:ext cx="2560320" cy="6155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Automation scripts will scan all ADF objects and generates them in excel format where we can use this as technical design document instead of manually preparing one and updating for each iteration/development changes.</a:t>
            </a:r>
          </a:p>
        </p:txBody>
      </p:sp>
      <p:sp>
        <p:nvSpPr>
          <p:cNvPr id="42" name="TextBox 41">
            <a:extLst>
              <a:ext uri="{FF2B5EF4-FFF2-40B4-BE49-F238E27FC236}">
                <a16:creationId xmlns:a16="http://schemas.microsoft.com/office/drawing/2014/main" id="{FE99A953-2ED6-4483-AC2C-76D5D1FFC29A}"/>
              </a:ext>
            </a:extLst>
          </p:cNvPr>
          <p:cNvSpPr txBox="1"/>
          <p:nvPr/>
        </p:nvSpPr>
        <p:spPr>
          <a:xfrm>
            <a:off x="9250660" y="5411134"/>
            <a:ext cx="2560320" cy="738664"/>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Azure Monitor helps you maximize the availability and performance of your applications and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This information helps you understand how your applications are performing and proactively identify issues affecting them and the resources they depend on</a:t>
            </a:r>
          </a:p>
        </p:txBody>
      </p:sp>
      <p:sp>
        <p:nvSpPr>
          <p:cNvPr id="44" name="TextBox 43">
            <a:extLst>
              <a:ext uri="{FF2B5EF4-FFF2-40B4-BE49-F238E27FC236}">
                <a16:creationId xmlns:a16="http://schemas.microsoft.com/office/drawing/2014/main" id="{D0C7C508-C80E-42E7-9436-C8046B0D5789}"/>
              </a:ext>
            </a:extLst>
          </p:cNvPr>
          <p:cNvSpPr txBox="1"/>
          <p:nvPr/>
        </p:nvSpPr>
        <p:spPr>
          <a:xfrm>
            <a:off x="3337541" y="5454450"/>
            <a:ext cx="2560320" cy="49244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Reconciliation reports with all auditing and error details available which includes % of Data Quality failure,% of records migrated successfully, error messages in case of any failures</a:t>
            </a:r>
          </a:p>
        </p:txBody>
      </p:sp>
    </p:spTree>
    <p:extLst>
      <p:ext uri="{BB962C8B-B14F-4D97-AF65-F5344CB8AC3E}">
        <p14:creationId xmlns:p14="http://schemas.microsoft.com/office/powerpoint/2010/main" val="113436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738664"/>
          </a:xfrm>
        </p:spPr>
        <p:txBody>
          <a:bodyPr lIns="0" tIns="0" rIns="0" bIns="0">
            <a:spAutoFit/>
          </a:bodyPr>
          <a:lstStyle/>
          <a:p>
            <a:r>
              <a:rPr lang="en-US" sz="3000"/>
              <a:t>ADF – Accelerators To Optimize Quality &amp; Increase </a:t>
            </a:r>
            <a:br>
              <a:rPr lang="en-US" sz="3000"/>
            </a:br>
            <a:r>
              <a:rPr lang="en-US" sz="3000"/>
              <a:t>Delivery Speed</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cxnSp>
        <p:nvCxnSpPr>
          <p:cNvPr id="49" name="Straight Connector 48">
            <a:extLst>
              <a:ext uri="{FF2B5EF4-FFF2-40B4-BE49-F238E27FC236}">
                <a16:creationId xmlns:a16="http://schemas.microsoft.com/office/drawing/2014/main" id="{039DBBA0-AA98-4F37-AB04-E1FE82B0C7DF}"/>
              </a:ext>
            </a:extLst>
          </p:cNvPr>
          <p:cNvCxnSpPr>
            <a:cxnSpLocks/>
          </p:cNvCxnSpPr>
          <p:nvPr/>
        </p:nvCxnSpPr>
        <p:spPr>
          <a:xfrm>
            <a:off x="4219231" y="1183217"/>
            <a:ext cx="0" cy="511992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3A8A9A-F255-4911-BAF8-DC263967AE68}"/>
              </a:ext>
            </a:extLst>
          </p:cNvPr>
          <p:cNvCxnSpPr>
            <a:cxnSpLocks/>
          </p:cNvCxnSpPr>
          <p:nvPr/>
        </p:nvCxnSpPr>
        <p:spPr>
          <a:xfrm>
            <a:off x="8603853" y="1183217"/>
            <a:ext cx="0" cy="511992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D5E2DC-5777-4E60-A1AC-7E4D71360516}"/>
              </a:ext>
            </a:extLst>
          </p:cNvPr>
          <p:cNvSpPr txBox="1"/>
          <p:nvPr/>
        </p:nvSpPr>
        <p:spPr>
          <a:xfrm>
            <a:off x="381000" y="1183217"/>
            <a:ext cx="356616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a:rPr>
              <a:t>Copy Data – Configuration Driven</a:t>
            </a:r>
          </a:p>
        </p:txBody>
      </p:sp>
      <p:cxnSp>
        <p:nvCxnSpPr>
          <p:cNvPr id="46" name="Straight Connector 45">
            <a:extLst>
              <a:ext uri="{FF2B5EF4-FFF2-40B4-BE49-F238E27FC236}">
                <a16:creationId xmlns:a16="http://schemas.microsoft.com/office/drawing/2014/main" id="{804BC3E7-E252-4291-9333-626A34B0C0DD}"/>
              </a:ext>
            </a:extLst>
          </p:cNvPr>
          <p:cNvCxnSpPr>
            <a:cxnSpLocks/>
          </p:cNvCxnSpPr>
          <p:nvPr/>
        </p:nvCxnSpPr>
        <p:spPr>
          <a:xfrm>
            <a:off x="381000" y="1410707"/>
            <a:ext cx="3566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516152C-45C7-4A17-954F-73F15DCBAA1C}"/>
              </a:ext>
            </a:extLst>
          </p:cNvPr>
          <p:cNvSpPr txBox="1"/>
          <p:nvPr/>
        </p:nvSpPr>
        <p:spPr>
          <a:xfrm>
            <a:off x="381000" y="2670733"/>
            <a:ext cx="3566160" cy="24622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Using this framework, data/files can be copied from source server to target server with no code. Only metadata configuration is required</a:t>
            </a:r>
          </a:p>
        </p:txBody>
      </p:sp>
      <p:sp>
        <p:nvSpPr>
          <p:cNvPr id="52" name="TextBox 51">
            <a:extLst>
              <a:ext uri="{FF2B5EF4-FFF2-40B4-BE49-F238E27FC236}">
                <a16:creationId xmlns:a16="http://schemas.microsoft.com/office/drawing/2014/main" id="{DA97415E-4A03-4E64-A4FA-7DB9F2DCF90C}"/>
              </a:ext>
            </a:extLst>
          </p:cNvPr>
          <p:cNvSpPr txBox="1"/>
          <p:nvPr/>
        </p:nvSpPr>
        <p:spPr>
          <a:xfrm>
            <a:off x="381000" y="3017576"/>
            <a:ext cx="356616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Functional Reconciliation Report</a:t>
            </a:r>
          </a:p>
        </p:txBody>
      </p:sp>
      <p:cxnSp>
        <p:nvCxnSpPr>
          <p:cNvPr id="53" name="Straight Connector 52">
            <a:extLst>
              <a:ext uri="{FF2B5EF4-FFF2-40B4-BE49-F238E27FC236}">
                <a16:creationId xmlns:a16="http://schemas.microsoft.com/office/drawing/2014/main" id="{C8B5BE3E-3E94-4BEB-84E6-2EC86808DC16}"/>
              </a:ext>
            </a:extLst>
          </p:cNvPr>
          <p:cNvCxnSpPr>
            <a:cxnSpLocks/>
          </p:cNvCxnSpPr>
          <p:nvPr/>
        </p:nvCxnSpPr>
        <p:spPr>
          <a:xfrm>
            <a:off x="381000" y="3238858"/>
            <a:ext cx="3566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9F720A7-58D9-4451-B531-839CE52C92D6}"/>
              </a:ext>
            </a:extLst>
          </p:cNvPr>
          <p:cNvSpPr txBox="1"/>
          <p:nvPr/>
        </p:nvSpPr>
        <p:spPr>
          <a:xfrm>
            <a:off x="381000" y="5378925"/>
            <a:ext cx="3566160" cy="738664"/>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lvl="0">
              <a:defRPr sz="800">
                <a:solidFill>
                  <a:srgbClr val="000000"/>
                </a:solidFill>
                <a:latin typeface="Graphik"/>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Below results are generated as part of existing functional reconciliation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Simple record counts check for each table to keep track of whether the targeted number of records have migrated or not</a:t>
            </a: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Compare SUM of measure fields between source and target</a:t>
            </a: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Compare individual transactions between source and target</a:t>
            </a:r>
          </a:p>
        </p:txBody>
      </p:sp>
      <p:pic>
        <p:nvPicPr>
          <p:cNvPr id="56" name="Picture 55">
            <a:extLst>
              <a:ext uri="{FF2B5EF4-FFF2-40B4-BE49-F238E27FC236}">
                <a16:creationId xmlns:a16="http://schemas.microsoft.com/office/drawing/2014/main" id="{BCADB274-4576-4F23-9E90-6F23C11E72A2}"/>
              </a:ext>
            </a:extLst>
          </p:cNvPr>
          <p:cNvPicPr>
            <a:picLocks noChangeAspect="1"/>
          </p:cNvPicPr>
          <p:nvPr/>
        </p:nvPicPr>
        <p:blipFill>
          <a:blip r:embed="rId3"/>
          <a:stretch>
            <a:fillRect/>
          </a:stretch>
        </p:blipFill>
        <p:spPr>
          <a:xfrm>
            <a:off x="381001" y="1468657"/>
            <a:ext cx="3566160" cy="1107117"/>
          </a:xfrm>
          <a:prstGeom prst="rect">
            <a:avLst/>
          </a:prstGeom>
          <a:ln w="9525">
            <a:solidFill>
              <a:schemeClr val="bg1">
                <a:lumMod val="50000"/>
              </a:schemeClr>
            </a:solidFill>
          </a:ln>
        </p:spPr>
      </p:pic>
      <p:pic>
        <p:nvPicPr>
          <p:cNvPr id="57" name="Picture 56">
            <a:extLst>
              <a:ext uri="{FF2B5EF4-FFF2-40B4-BE49-F238E27FC236}">
                <a16:creationId xmlns:a16="http://schemas.microsoft.com/office/drawing/2014/main" id="{0EB41B4C-0813-4025-ADC5-9345BBB59BDC}"/>
              </a:ext>
            </a:extLst>
          </p:cNvPr>
          <p:cNvPicPr>
            <a:picLocks noChangeAspect="1"/>
          </p:cNvPicPr>
          <p:nvPr/>
        </p:nvPicPr>
        <p:blipFill>
          <a:blip r:embed="rId4"/>
          <a:stretch>
            <a:fillRect/>
          </a:stretch>
        </p:blipFill>
        <p:spPr>
          <a:xfrm>
            <a:off x="381000" y="3301843"/>
            <a:ext cx="3568532" cy="1998867"/>
          </a:xfrm>
          <a:prstGeom prst="rect">
            <a:avLst/>
          </a:prstGeom>
          <a:ln w="9525">
            <a:solidFill>
              <a:schemeClr val="bg1">
                <a:lumMod val="50000"/>
              </a:schemeClr>
            </a:solidFill>
          </a:ln>
        </p:spPr>
      </p:pic>
      <p:sp>
        <p:nvSpPr>
          <p:cNvPr id="47" name="TextBox 46">
            <a:extLst>
              <a:ext uri="{FF2B5EF4-FFF2-40B4-BE49-F238E27FC236}">
                <a16:creationId xmlns:a16="http://schemas.microsoft.com/office/drawing/2014/main" id="{558EEFAF-A5F1-448D-8705-B1821A35F503}"/>
              </a:ext>
            </a:extLst>
          </p:cNvPr>
          <p:cNvSpPr txBox="1"/>
          <p:nvPr/>
        </p:nvSpPr>
        <p:spPr>
          <a:xfrm>
            <a:off x="8875924" y="1183217"/>
            <a:ext cx="2935076"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R="0" lvl="0" indent="0" fontAlgn="auto">
              <a:lnSpc>
                <a:spcPct val="100000"/>
              </a:lnSpc>
              <a:spcBef>
                <a:spcPts val="0"/>
              </a:spcBef>
              <a:spcAft>
                <a:spcPts val="0"/>
              </a:spcAft>
              <a:buClrTx/>
              <a:buSzTx/>
              <a:buFontTx/>
              <a:buNone/>
              <a:tabLst/>
              <a:defRPr kumimoji="0" sz="1400" b="1" i="0" u="none" strike="noStrike" cap="none" spc="0" normalizeH="0" baseline="0">
                <a:ln>
                  <a:noFill/>
                </a:ln>
                <a:solidFill>
                  <a:srgbClr val="7500C0"/>
                </a:solidFill>
                <a:effectLst/>
                <a:uLnTx/>
                <a:uFillTx/>
                <a:latin typeface="Graphik"/>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No Code Transformation in ADF</a:t>
            </a:r>
          </a:p>
        </p:txBody>
      </p:sp>
      <p:cxnSp>
        <p:nvCxnSpPr>
          <p:cNvPr id="48" name="Straight Connector 47">
            <a:extLst>
              <a:ext uri="{FF2B5EF4-FFF2-40B4-BE49-F238E27FC236}">
                <a16:creationId xmlns:a16="http://schemas.microsoft.com/office/drawing/2014/main" id="{6EB1314D-8EC2-4954-8135-C63F3E8BEFB3}"/>
              </a:ext>
            </a:extLst>
          </p:cNvPr>
          <p:cNvCxnSpPr>
            <a:cxnSpLocks/>
          </p:cNvCxnSpPr>
          <p:nvPr/>
        </p:nvCxnSpPr>
        <p:spPr>
          <a:xfrm>
            <a:off x="8875924" y="1410707"/>
            <a:ext cx="293507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7D913C7-865A-4F89-8200-CC556D6B1278}"/>
              </a:ext>
            </a:extLst>
          </p:cNvPr>
          <p:cNvSpPr txBox="1"/>
          <p:nvPr/>
        </p:nvSpPr>
        <p:spPr>
          <a:xfrm>
            <a:off x="8875924" y="5687584"/>
            <a:ext cx="2935076" cy="6155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000000"/>
                </a:solidFill>
                <a:effectLst/>
                <a:uLnTx/>
                <a:uFillTx/>
                <a:latin typeface="Graphik"/>
                <a:ea typeface="+mn-ea"/>
                <a:cs typeface="Arial" pitchFamily="34" charset="0"/>
              </a:rPr>
              <a:t>Mapping Data Flow - Visually designed data transformations which  </a:t>
            </a: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allows data engineers to develop data transformation logic without writing code. The resulting data flows are executed as activities within Azure Data Factory pipelines that use scaled-out Apache Spark clusters.</a:t>
            </a:r>
          </a:p>
        </p:txBody>
      </p:sp>
      <p:pic>
        <p:nvPicPr>
          <p:cNvPr id="58" name="Picture 57">
            <a:extLst>
              <a:ext uri="{FF2B5EF4-FFF2-40B4-BE49-F238E27FC236}">
                <a16:creationId xmlns:a16="http://schemas.microsoft.com/office/drawing/2014/main" id="{D518E5AD-476D-4696-A087-46E727F0F552}"/>
              </a:ext>
            </a:extLst>
          </p:cNvPr>
          <p:cNvPicPr>
            <a:picLocks noChangeAspect="1"/>
          </p:cNvPicPr>
          <p:nvPr/>
        </p:nvPicPr>
        <p:blipFill>
          <a:blip r:embed="rId5"/>
          <a:stretch>
            <a:fillRect/>
          </a:stretch>
        </p:blipFill>
        <p:spPr>
          <a:xfrm>
            <a:off x="8875924" y="1468657"/>
            <a:ext cx="1112606" cy="4132044"/>
          </a:xfrm>
          <a:prstGeom prst="rect">
            <a:avLst/>
          </a:prstGeom>
          <a:ln w="9525">
            <a:solidFill>
              <a:schemeClr val="bg1">
                <a:lumMod val="50000"/>
              </a:schemeClr>
            </a:solidFill>
          </a:ln>
        </p:spPr>
      </p:pic>
      <p:pic>
        <p:nvPicPr>
          <p:cNvPr id="59" name="Picture 58">
            <a:extLst>
              <a:ext uri="{FF2B5EF4-FFF2-40B4-BE49-F238E27FC236}">
                <a16:creationId xmlns:a16="http://schemas.microsoft.com/office/drawing/2014/main" id="{FBE5BEBB-09D6-4530-8ADD-1647CE53455C}"/>
              </a:ext>
            </a:extLst>
          </p:cNvPr>
          <p:cNvPicPr>
            <a:picLocks noChangeAspect="1"/>
          </p:cNvPicPr>
          <p:nvPr/>
        </p:nvPicPr>
        <p:blipFill>
          <a:blip r:embed="rId6"/>
          <a:stretch>
            <a:fillRect/>
          </a:stretch>
        </p:blipFill>
        <p:spPr>
          <a:xfrm>
            <a:off x="10088186" y="1468657"/>
            <a:ext cx="884614" cy="3544089"/>
          </a:xfrm>
          <a:prstGeom prst="rect">
            <a:avLst/>
          </a:prstGeom>
          <a:ln w="9525">
            <a:solidFill>
              <a:schemeClr val="bg1">
                <a:lumMod val="50000"/>
              </a:schemeClr>
            </a:solidFill>
          </a:ln>
        </p:spPr>
      </p:pic>
      <p:sp>
        <p:nvSpPr>
          <p:cNvPr id="60" name="TextBox 59">
            <a:extLst>
              <a:ext uri="{FF2B5EF4-FFF2-40B4-BE49-F238E27FC236}">
                <a16:creationId xmlns:a16="http://schemas.microsoft.com/office/drawing/2014/main" id="{CFC2FFE5-5457-4810-9CA3-D8131F7BD22E}"/>
              </a:ext>
            </a:extLst>
          </p:cNvPr>
          <p:cNvSpPr txBox="1"/>
          <p:nvPr/>
        </p:nvSpPr>
        <p:spPr>
          <a:xfrm>
            <a:off x="4491302" y="1183217"/>
            <a:ext cx="384048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defPPr>
              <a:defRPr lang="en-US"/>
            </a:defPPr>
            <a:lvl1pPr marR="0" lvl="0" indent="0" fontAlgn="auto">
              <a:lnSpc>
                <a:spcPct val="100000"/>
              </a:lnSpc>
              <a:spcBef>
                <a:spcPts val="0"/>
              </a:spcBef>
              <a:spcAft>
                <a:spcPts val="0"/>
              </a:spcAft>
              <a:buClrTx/>
              <a:buSzTx/>
              <a:buFontTx/>
              <a:buNone/>
              <a:tabLst/>
              <a:defRPr kumimoji="0" sz="1400" b="1" i="0" u="none" strike="noStrike" cap="none" spc="0" normalizeH="0" baseline="0">
                <a:ln>
                  <a:noFill/>
                </a:ln>
                <a:solidFill>
                  <a:srgbClr val="7500C0"/>
                </a:solidFill>
                <a:effectLst/>
                <a:uLnTx/>
                <a:uFillTx/>
                <a:latin typeface="Graphik"/>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Data Discovery &amp; Classification – Multiple Sources</a:t>
            </a:r>
          </a:p>
        </p:txBody>
      </p:sp>
      <p:cxnSp>
        <p:nvCxnSpPr>
          <p:cNvPr id="61" name="Straight Connector 60">
            <a:extLst>
              <a:ext uri="{FF2B5EF4-FFF2-40B4-BE49-F238E27FC236}">
                <a16:creationId xmlns:a16="http://schemas.microsoft.com/office/drawing/2014/main" id="{2BE537D9-D521-486D-8710-B071803B4478}"/>
              </a:ext>
            </a:extLst>
          </p:cNvPr>
          <p:cNvCxnSpPr>
            <a:cxnSpLocks/>
          </p:cNvCxnSpPr>
          <p:nvPr/>
        </p:nvCxnSpPr>
        <p:spPr>
          <a:xfrm>
            <a:off x="4491302" y="1410707"/>
            <a:ext cx="38404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800EA17-DAB9-4FBA-A773-19A87B36E4B3}"/>
              </a:ext>
            </a:extLst>
          </p:cNvPr>
          <p:cNvSpPr txBox="1"/>
          <p:nvPr/>
        </p:nvSpPr>
        <p:spPr>
          <a:xfrm>
            <a:off x="6485156" y="1468657"/>
            <a:ext cx="1846625" cy="6155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Enable Business Analyst/Data engineers to access trustworthy data from multiple sources and benefit from the automated classification by Purview</a:t>
            </a:r>
          </a:p>
        </p:txBody>
      </p:sp>
      <p:pic>
        <p:nvPicPr>
          <p:cNvPr id="62" name="Picture 61">
            <a:extLst>
              <a:ext uri="{FF2B5EF4-FFF2-40B4-BE49-F238E27FC236}">
                <a16:creationId xmlns:a16="http://schemas.microsoft.com/office/drawing/2014/main" id="{C1A3B184-3BFC-47A5-A670-56DE1733A925}"/>
              </a:ext>
            </a:extLst>
          </p:cNvPr>
          <p:cNvPicPr>
            <a:picLocks noChangeAspect="1"/>
          </p:cNvPicPr>
          <p:nvPr/>
        </p:nvPicPr>
        <p:blipFill>
          <a:blip r:embed="rId7"/>
          <a:stretch>
            <a:fillRect/>
          </a:stretch>
        </p:blipFill>
        <p:spPr>
          <a:xfrm>
            <a:off x="4491302" y="1468657"/>
            <a:ext cx="1846626" cy="1107117"/>
          </a:xfrm>
          <a:prstGeom prst="rect">
            <a:avLst/>
          </a:prstGeom>
          <a:ln w="9525">
            <a:solidFill>
              <a:schemeClr val="bg1">
                <a:lumMod val="50000"/>
              </a:schemeClr>
            </a:solidFill>
          </a:ln>
        </p:spPr>
      </p:pic>
      <p:sp>
        <p:nvSpPr>
          <p:cNvPr id="64" name="TextBox 63">
            <a:extLst>
              <a:ext uri="{FF2B5EF4-FFF2-40B4-BE49-F238E27FC236}">
                <a16:creationId xmlns:a16="http://schemas.microsoft.com/office/drawing/2014/main" id="{D548466E-D8D2-47C5-BE9C-79047EFEF633}"/>
              </a:ext>
            </a:extLst>
          </p:cNvPr>
          <p:cNvSpPr txBox="1"/>
          <p:nvPr/>
        </p:nvSpPr>
        <p:spPr>
          <a:xfrm>
            <a:off x="4491302" y="2652204"/>
            <a:ext cx="384048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No code Data Quality Rules in ADF</a:t>
            </a:r>
          </a:p>
        </p:txBody>
      </p:sp>
      <p:cxnSp>
        <p:nvCxnSpPr>
          <p:cNvPr id="65" name="Straight Connector 64">
            <a:extLst>
              <a:ext uri="{FF2B5EF4-FFF2-40B4-BE49-F238E27FC236}">
                <a16:creationId xmlns:a16="http://schemas.microsoft.com/office/drawing/2014/main" id="{1D25DD79-BA73-4EAD-AEC3-58FD39A10E8D}"/>
              </a:ext>
            </a:extLst>
          </p:cNvPr>
          <p:cNvCxnSpPr>
            <a:cxnSpLocks/>
          </p:cNvCxnSpPr>
          <p:nvPr/>
        </p:nvCxnSpPr>
        <p:spPr>
          <a:xfrm>
            <a:off x="4491302" y="2879799"/>
            <a:ext cx="38404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80ECA1A-F9F7-4FB0-B579-096E582F6007}"/>
              </a:ext>
            </a:extLst>
          </p:cNvPr>
          <p:cNvSpPr txBox="1"/>
          <p:nvPr/>
        </p:nvSpPr>
        <p:spPr>
          <a:xfrm>
            <a:off x="4491302" y="4133815"/>
            <a:ext cx="3840480" cy="49244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Visual build your Data Quality Rules using Assert transformation in ADF. This will help to determine if each row/column value in your data meets a set of criteria. It also allows you to set custom error messages when data validation rules are not met</a:t>
            </a:r>
          </a:p>
        </p:txBody>
      </p:sp>
      <p:pic>
        <p:nvPicPr>
          <p:cNvPr id="67" name="Picture 66">
            <a:extLst>
              <a:ext uri="{FF2B5EF4-FFF2-40B4-BE49-F238E27FC236}">
                <a16:creationId xmlns:a16="http://schemas.microsoft.com/office/drawing/2014/main" id="{74FF53B7-FEB5-4421-A665-226F7434A491}"/>
              </a:ext>
            </a:extLst>
          </p:cNvPr>
          <p:cNvPicPr>
            <a:picLocks noChangeAspect="1"/>
          </p:cNvPicPr>
          <p:nvPr/>
        </p:nvPicPr>
        <p:blipFill>
          <a:blip r:embed="rId8"/>
          <a:stretch>
            <a:fillRect/>
          </a:stretch>
        </p:blipFill>
        <p:spPr>
          <a:xfrm>
            <a:off x="4491302" y="2952356"/>
            <a:ext cx="2935077" cy="1121844"/>
          </a:xfrm>
          <a:prstGeom prst="rect">
            <a:avLst/>
          </a:prstGeom>
          <a:ln w="9525">
            <a:solidFill>
              <a:schemeClr val="bg1">
                <a:lumMod val="50000"/>
              </a:schemeClr>
            </a:solidFill>
          </a:ln>
        </p:spPr>
      </p:pic>
      <p:sp>
        <p:nvSpPr>
          <p:cNvPr id="81" name="TextBox 80">
            <a:extLst>
              <a:ext uri="{FF2B5EF4-FFF2-40B4-BE49-F238E27FC236}">
                <a16:creationId xmlns:a16="http://schemas.microsoft.com/office/drawing/2014/main" id="{B50505F7-97A6-4ABE-8474-BB1FD1B2F578}"/>
              </a:ext>
            </a:extLst>
          </p:cNvPr>
          <p:cNvSpPr txBox="1"/>
          <p:nvPr/>
        </p:nvSpPr>
        <p:spPr>
          <a:xfrm>
            <a:off x="4491302" y="4702689"/>
            <a:ext cx="384048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Reusable ETL logic</a:t>
            </a:r>
          </a:p>
        </p:txBody>
      </p:sp>
      <p:cxnSp>
        <p:nvCxnSpPr>
          <p:cNvPr id="82" name="Straight Connector 81">
            <a:extLst>
              <a:ext uri="{FF2B5EF4-FFF2-40B4-BE49-F238E27FC236}">
                <a16:creationId xmlns:a16="http://schemas.microsoft.com/office/drawing/2014/main" id="{702DB01B-64D0-447F-A83A-5142B1D2F073}"/>
              </a:ext>
            </a:extLst>
          </p:cNvPr>
          <p:cNvCxnSpPr>
            <a:cxnSpLocks/>
          </p:cNvCxnSpPr>
          <p:nvPr/>
        </p:nvCxnSpPr>
        <p:spPr>
          <a:xfrm>
            <a:off x="4491302" y="4920759"/>
            <a:ext cx="38404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0209077-2CCD-46DB-B9C0-149370B97DB0}"/>
              </a:ext>
            </a:extLst>
          </p:cNvPr>
          <p:cNvSpPr txBox="1"/>
          <p:nvPr/>
        </p:nvSpPr>
        <p:spPr>
          <a:xfrm>
            <a:off x="7004906" y="5025640"/>
            <a:ext cx="1326876" cy="110799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Create reusable portions of data flow logic that you can share in other pipelines as inline transformations. Flowlets enable ETL jobs to be composed of custom or common logic components</a:t>
            </a:r>
          </a:p>
        </p:txBody>
      </p:sp>
      <p:pic>
        <p:nvPicPr>
          <p:cNvPr id="84" name="Picture 83">
            <a:extLst>
              <a:ext uri="{FF2B5EF4-FFF2-40B4-BE49-F238E27FC236}">
                <a16:creationId xmlns:a16="http://schemas.microsoft.com/office/drawing/2014/main" id="{DDD242C7-81D3-4FDE-A4BB-63A918125342}"/>
              </a:ext>
            </a:extLst>
          </p:cNvPr>
          <p:cNvPicPr>
            <a:picLocks noChangeAspect="1"/>
          </p:cNvPicPr>
          <p:nvPr/>
        </p:nvPicPr>
        <p:blipFill>
          <a:blip r:embed="rId9"/>
          <a:stretch>
            <a:fillRect/>
          </a:stretch>
        </p:blipFill>
        <p:spPr>
          <a:xfrm>
            <a:off x="4491302" y="5025640"/>
            <a:ext cx="2359517" cy="386806"/>
          </a:xfrm>
          <a:prstGeom prst="rect">
            <a:avLst/>
          </a:prstGeom>
          <a:ln w="9525">
            <a:solidFill>
              <a:schemeClr val="bg1">
                <a:lumMod val="50000"/>
              </a:schemeClr>
            </a:solidFill>
          </a:ln>
        </p:spPr>
      </p:pic>
      <p:pic>
        <p:nvPicPr>
          <p:cNvPr id="85" name="Picture 84">
            <a:extLst>
              <a:ext uri="{FF2B5EF4-FFF2-40B4-BE49-F238E27FC236}">
                <a16:creationId xmlns:a16="http://schemas.microsoft.com/office/drawing/2014/main" id="{771181FC-98E0-4EB2-85A8-AE7C08DD943C}"/>
              </a:ext>
            </a:extLst>
          </p:cNvPr>
          <p:cNvPicPr>
            <a:picLocks noChangeAspect="1"/>
          </p:cNvPicPr>
          <p:nvPr/>
        </p:nvPicPr>
        <p:blipFill>
          <a:blip r:embed="rId10"/>
          <a:stretch>
            <a:fillRect/>
          </a:stretch>
        </p:blipFill>
        <p:spPr>
          <a:xfrm>
            <a:off x="4491302" y="5461748"/>
            <a:ext cx="2359520" cy="396511"/>
          </a:xfrm>
          <a:prstGeom prst="rect">
            <a:avLst/>
          </a:prstGeom>
          <a:ln w="9525">
            <a:solidFill>
              <a:schemeClr val="bg1">
                <a:lumMod val="50000"/>
              </a:schemeClr>
            </a:solidFill>
          </a:ln>
        </p:spPr>
      </p:pic>
      <p:pic>
        <p:nvPicPr>
          <p:cNvPr id="86" name="Picture 85">
            <a:extLst>
              <a:ext uri="{FF2B5EF4-FFF2-40B4-BE49-F238E27FC236}">
                <a16:creationId xmlns:a16="http://schemas.microsoft.com/office/drawing/2014/main" id="{1FB4A2F9-365C-4480-967F-C882B6194E68}"/>
              </a:ext>
            </a:extLst>
          </p:cNvPr>
          <p:cNvPicPr>
            <a:picLocks noChangeAspect="1"/>
          </p:cNvPicPr>
          <p:nvPr/>
        </p:nvPicPr>
        <p:blipFill>
          <a:blip r:embed="rId11"/>
          <a:stretch>
            <a:fillRect/>
          </a:stretch>
        </p:blipFill>
        <p:spPr>
          <a:xfrm>
            <a:off x="4491302" y="5907562"/>
            <a:ext cx="2359520" cy="395575"/>
          </a:xfrm>
          <a:prstGeom prst="rect">
            <a:avLst/>
          </a:prstGeom>
          <a:ln w="9525">
            <a:solidFill>
              <a:schemeClr val="bg1">
                <a:lumMod val="50000"/>
              </a:schemeClr>
            </a:solidFill>
          </a:ln>
        </p:spPr>
      </p:pic>
    </p:spTree>
    <p:extLst>
      <p:ext uri="{BB962C8B-B14F-4D97-AF65-F5344CB8AC3E}">
        <p14:creationId xmlns:p14="http://schemas.microsoft.com/office/powerpoint/2010/main" val="19394442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JbXtbGs98ZerKRrfpPAl3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
  <a:themeElements>
    <a:clrScheme name="FY21 Core">
      <a:dk1>
        <a:sysClr val="windowText" lastClr="000000"/>
      </a:dk1>
      <a:lt1>
        <a:sysClr val="window" lastClr="FFFFFF"/>
      </a:lt1>
      <a:dk2>
        <a:srgbClr val="E6E6DC"/>
      </a:dk2>
      <a:lt2>
        <a:srgbClr val="96968C"/>
      </a:lt2>
      <a:accent1>
        <a:srgbClr val="A100FF"/>
      </a:accent1>
      <a:accent2>
        <a:srgbClr val="7500C0"/>
      </a:accent2>
      <a:accent3>
        <a:srgbClr val="460073"/>
      </a:accent3>
      <a:accent4>
        <a:srgbClr val="BE82FF"/>
      </a:accent4>
      <a:accent5>
        <a:srgbClr val="A055F5"/>
      </a:accent5>
      <a:accent6>
        <a:srgbClr val="B455AA"/>
      </a:accent6>
      <a:hlink>
        <a:srgbClr val="A100FF"/>
      </a:hlink>
      <a:folHlink>
        <a:srgbClr val="96968C"/>
      </a:folHlink>
    </a:clrScheme>
    <a:fontScheme name="G_Semi">
      <a:majorFont>
        <a:latin typeface="Graphik Semibold"/>
        <a:ea typeface=""/>
        <a:cs typeface=""/>
      </a:majorFont>
      <a:minorFont>
        <a:latin typeface="Graphik Light"/>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GMC_PPT_Template_Feb2022_1.potx" id="{D8496B32-25B5-4130-82F1-A662715C1413}" vid="{024E11C0-FC60-4E87-9916-768EB39E1B41}"/>
    </a:ext>
  </a:extLst>
</a:theme>
</file>

<file path=ppt/theme/theme2.xml><?xml version="1.0" encoding="utf-8"?>
<a:theme xmlns:a="http://schemas.openxmlformats.org/drawingml/2006/main" name="Titl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7" id="{98D4EFEB-A623-4270-8F16-8ED0904F3E5D}" vid="{70256354-239C-4F59-AE43-76726BE2B8AB}"/>
    </a:ext>
  </a:extLst>
</a:theme>
</file>

<file path=ppt/theme/theme3.xml><?xml version="1.0" encoding="utf-8"?>
<a:theme xmlns:a="http://schemas.openxmlformats.org/drawingml/2006/main" name="Content Layouts">
  <a:themeElements>
    <a:clrScheme name="accentu">
      <a:dk1>
        <a:srgbClr val="000000"/>
      </a:dk1>
      <a:lt1>
        <a:srgbClr val="FFFFFF"/>
      </a:lt1>
      <a:dk2>
        <a:srgbClr val="595959"/>
      </a:dk2>
      <a:lt2>
        <a:srgbClr val="D8D8D8"/>
      </a:lt2>
      <a:accent1>
        <a:srgbClr val="A556FC"/>
      </a:accent1>
      <a:accent2>
        <a:srgbClr val="783FC0"/>
      </a:accent2>
      <a:accent3>
        <a:srgbClr val="472272"/>
      </a:accent3>
      <a:accent4>
        <a:srgbClr val="034BFB"/>
      </a:accent4>
      <a:accent5>
        <a:srgbClr val="1C8DFB"/>
      </a:accent5>
      <a:accent6>
        <a:srgbClr val="44BAFB"/>
      </a:accent6>
      <a:hlink>
        <a:srgbClr val="BDBEBD"/>
      </a:hlink>
      <a:folHlink>
        <a:srgbClr val="959695"/>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w="57150">
          <a:noFill/>
        </a:ln>
      </a:spPr>
      <a:bodyPr rtlCol="0" anchor="ctr"/>
      <a:lstStyle>
        <a:defPPr algn="ctr">
          <a:defRPr sz="9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Template_Arial_01_19" id="{EB888010-FD11-A84E-94EB-C8A5BD7390B8}" vid="{7BCAC8CF-E3FC-F24C-BF2E-DF395FB7A285}"/>
    </a:ext>
  </a:extLst>
</a:theme>
</file>

<file path=ppt/theme/theme4.xml><?xml version="1.0" encoding="utf-8"?>
<a:theme xmlns:a="http://schemas.openxmlformats.org/drawingml/2006/main" name="1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1">
      <a:majorFont>
        <a:latin typeface="Graphik"/>
        <a:ea typeface=""/>
        <a:cs typeface=""/>
      </a:majorFont>
      <a:minorFont>
        <a:latin typeface="Graphik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C6A298167CC41B2D1CB0F1444C105" ma:contentTypeVersion="0" ma:contentTypeDescription="Create a new document." ma:contentTypeScope="" ma:versionID="d45706a4b14ab0b09a3e70d6a1344d7e">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1ACA6F-3B66-4EB5-B1F3-FF7C7D713049}"/>
</file>

<file path=customXml/itemProps2.xml><?xml version="1.0" encoding="utf-8"?>
<ds:datastoreItem xmlns:ds="http://schemas.openxmlformats.org/officeDocument/2006/customXml" ds:itemID="{4238B07E-EE5D-4542-B97F-B1B351B58F0C}"/>
</file>

<file path=customXml/itemProps3.xml><?xml version="1.0" encoding="utf-8"?>
<ds:datastoreItem xmlns:ds="http://schemas.openxmlformats.org/officeDocument/2006/customXml" ds:itemID="{EC257444-8688-4D03-A74D-6630952F1122}"/>
</file>

<file path=docProps/app.xml><?xml version="1.0" encoding="utf-8"?>
<Properties xmlns="http://schemas.openxmlformats.org/officeDocument/2006/extended-properties" xmlns:vt="http://schemas.openxmlformats.org/officeDocument/2006/docPropsVTypes">
  <Template/>
  <TotalTime>33119</TotalTime>
  <Words>2133</Words>
  <Application>Microsoft Office PowerPoint</Application>
  <PresentationFormat>Widescreen</PresentationFormat>
  <Paragraphs>361</Paragraphs>
  <Slides>15</Slides>
  <Notes>6</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15</vt:i4>
      </vt:variant>
    </vt:vector>
  </HeadingPairs>
  <TitlesOfParts>
    <vt:vector size="31" baseType="lpstr">
      <vt:lpstr>Arial</vt:lpstr>
      <vt:lpstr>Calibri</vt:lpstr>
      <vt:lpstr>Graphik</vt:lpstr>
      <vt:lpstr>Graphik Black</vt:lpstr>
      <vt:lpstr>Graphik Light</vt:lpstr>
      <vt:lpstr>Graphik Regular</vt:lpstr>
      <vt:lpstr>Graphik Semibold</vt:lpstr>
      <vt:lpstr>GT Sectra Fine Bk</vt:lpstr>
      <vt:lpstr>GT Sectra Fine Rg</vt:lpstr>
      <vt:lpstr>Symbol</vt:lpstr>
      <vt:lpstr>Wingdings</vt:lpstr>
      <vt:lpstr>W</vt:lpstr>
      <vt:lpstr>Titles</vt:lpstr>
      <vt:lpstr>Content Layouts</vt:lpstr>
      <vt:lpstr>1_Office Theme</vt:lpstr>
      <vt:lpstr>think-cell Slide</vt:lpstr>
      <vt:lpstr>PowerPoint Presentation</vt:lpstr>
      <vt:lpstr>Data Migration Approach</vt:lpstr>
      <vt:lpstr>PowerPoint Presentation</vt:lpstr>
      <vt:lpstr>Data conversion for GW – Azure Architecture</vt:lpstr>
      <vt:lpstr>PowerPoint Presentation</vt:lpstr>
      <vt:lpstr>PowerPoint Presentation</vt:lpstr>
      <vt:lpstr>PowerPoint Presentation</vt:lpstr>
      <vt:lpstr>ADF – Accelerators To Optimize Quality &amp; Increase  Delivery Speed</vt:lpstr>
      <vt:lpstr>ADF – Accelerators To Optimize Quality &amp; Increase  Delivery Speed</vt:lpstr>
      <vt:lpstr>PowerPoint Presentation</vt:lpstr>
      <vt:lpstr>Data Migration Security Considerations</vt:lpstr>
      <vt:lpstr>PowerPoint Presentation</vt:lpstr>
      <vt:lpstr>PowerPoint Presentation</vt:lpstr>
      <vt:lpstr>Potential Benefits Expected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Mankunnu, Akhil</dc:creator>
  <cp:lastModifiedBy>Chandra Khandai, Rama</cp:lastModifiedBy>
  <cp:revision>303</cp:revision>
  <dcterms:created xsi:type="dcterms:W3CDTF">2022-04-25T06:28:22Z</dcterms:created>
  <dcterms:modified xsi:type="dcterms:W3CDTF">2024-05-23T12:58:29Z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0x01010022FC6A298167CC41B2D1CB0F1444C105</vt:lpwstr>
  </property>
</Properties>
</file>